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1"/>
  </p:notesMasterIdLst>
  <p:handoutMasterIdLst>
    <p:handoutMasterId r:id="rId52"/>
  </p:handoutMasterIdLst>
  <p:sldIdLst>
    <p:sldId id="256" r:id="rId2"/>
    <p:sldId id="263" r:id="rId3"/>
    <p:sldId id="269" r:id="rId4"/>
    <p:sldId id="301" r:id="rId5"/>
    <p:sldId id="277" r:id="rId6"/>
    <p:sldId id="281" r:id="rId7"/>
    <p:sldId id="351" r:id="rId8"/>
    <p:sldId id="297" r:id="rId9"/>
    <p:sldId id="299" r:id="rId10"/>
    <p:sldId id="257" r:id="rId11"/>
    <p:sldId id="300" r:id="rId12"/>
    <p:sldId id="266" r:id="rId13"/>
    <p:sldId id="259" r:id="rId14"/>
    <p:sldId id="295" r:id="rId15"/>
    <p:sldId id="303" r:id="rId16"/>
    <p:sldId id="260" r:id="rId17"/>
    <p:sldId id="293" r:id="rId18"/>
    <p:sldId id="262" r:id="rId19"/>
    <p:sldId id="267" r:id="rId20"/>
    <p:sldId id="322" r:id="rId21"/>
    <p:sldId id="323" r:id="rId22"/>
    <p:sldId id="324" r:id="rId23"/>
    <p:sldId id="347" r:id="rId24"/>
    <p:sldId id="325" r:id="rId25"/>
    <p:sldId id="357" r:id="rId26"/>
    <p:sldId id="358" r:id="rId27"/>
    <p:sldId id="326" r:id="rId28"/>
    <p:sldId id="349" r:id="rId29"/>
    <p:sldId id="352" r:id="rId30"/>
    <p:sldId id="353" r:id="rId31"/>
    <p:sldId id="327" r:id="rId32"/>
    <p:sldId id="354" r:id="rId33"/>
    <p:sldId id="328" r:id="rId34"/>
    <p:sldId id="329" r:id="rId35"/>
    <p:sldId id="330" r:id="rId36"/>
    <p:sldId id="331" r:id="rId37"/>
    <p:sldId id="333" r:id="rId38"/>
    <p:sldId id="361" r:id="rId39"/>
    <p:sldId id="362" r:id="rId40"/>
    <p:sldId id="339" r:id="rId41"/>
    <p:sldId id="340" r:id="rId42"/>
    <p:sldId id="341" r:id="rId43"/>
    <p:sldId id="342" r:id="rId44"/>
    <p:sldId id="363" r:id="rId45"/>
    <p:sldId id="365" r:id="rId46"/>
    <p:sldId id="343" r:id="rId47"/>
    <p:sldId id="366" r:id="rId48"/>
    <p:sldId id="344" r:id="rId49"/>
    <p:sldId id="290" r:id="rId50"/>
  </p:sldIdLst>
  <p:sldSz cx="9144000" cy="6858000" type="screen4x3"/>
  <p:notesSz cx="6854825" cy="9237663"/>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0066"/>
    <a:srgbClr val="FFCC00"/>
    <a:srgbClr val="FDEEB9"/>
    <a:srgbClr val="66FF99"/>
    <a:srgbClr val="339933"/>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6"/>
    <p:restoredTop sz="94660"/>
  </p:normalViewPr>
  <p:slideViewPr>
    <p:cSldViewPr showGuides="1">
      <p:cViewPr varScale="1">
        <p:scale>
          <a:sx n="56" d="100"/>
          <a:sy n="56" d="100"/>
        </p:scale>
        <p:origin x="1484" y="44"/>
      </p:cViewPr>
      <p:guideLst>
        <p:guide orient="horz" pos="2161"/>
        <p:guide pos="288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0213" cy="461963"/>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7347" name="Rectangle 3"/>
          <p:cNvSpPr>
            <a:spLocks noGrp="1" noChangeArrowheads="1"/>
          </p:cNvSpPr>
          <p:nvPr>
            <p:ph type="dt" sz="quarter" idx="1"/>
          </p:nvPr>
        </p:nvSpPr>
        <p:spPr bwMode="auto">
          <a:xfrm>
            <a:off x="3883025" y="0"/>
            <a:ext cx="2970213" cy="461963"/>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7348" name="Rectangle 4"/>
          <p:cNvSpPr>
            <a:spLocks noGrp="1" noChangeArrowheads="1"/>
          </p:cNvSpPr>
          <p:nvPr>
            <p:ph type="ftr" sz="quarter" idx="2"/>
          </p:nvPr>
        </p:nvSpPr>
        <p:spPr bwMode="auto">
          <a:xfrm>
            <a:off x="0" y="8774113"/>
            <a:ext cx="2970213" cy="461963"/>
          </a:xfrm>
          <a:prstGeom prst="rect">
            <a:avLst/>
          </a:prstGeom>
          <a:noFill/>
          <a:ln w="9525">
            <a:noFill/>
            <a:miter lim="800000"/>
          </a:ln>
          <a:effectLst/>
        </p:spPr>
        <p:txBody>
          <a:bodyPr vert="horz" wrap="square" lIns="91440" tIns="45720" rIns="91440" bIns="45720" numCol="1" anchor="b" anchorCtr="0" compatLnSpc="1"/>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7349" name="Rectangle 5"/>
          <p:cNvSpPr>
            <a:spLocks noGrp="1" noChangeArrowheads="1"/>
          </p:cNvSpPr>
          <p:nvPr>
            <p:ph type="sldNum" sz="quarter" idx="3"/>
          </p:nvPr>
        </p:nvSpPr>
        <p:spPr bwMode="auto">
          <a:xfrm>
            <a:off x="3883025" y="8774113"/>
            <a:ext cx="2970213" cy="461963"/>
          </a:xfrm>
          <a:prstGeom prst="rect">
            <a:avLst/>
          </a:prstGeom>
          <a:noFill/>
          <a:ln w="9525">
            <a:noFill/>
            <a:miter lim="800000"/>
          </a:ln>
          <a:effectLst/>
        </p:spPr>
        <p:txBody>
          <a:bodyPr vert="horz" wrap="square" lIns="91440" tIns="45720" rIns="91440" bIns="45720" numCol="1" anchor="b" anchorCtr="0" compatLnSpc="1"/>
          <a:lstStyle/>
          <a:p>
            <a:pPr lvl="0" algn="r" eaLnBrk="1" hangingPunct="1">
              <a:buNone/>
            </a:pPr>
            <a:fld id="{9A0DB2DC-4C9A-4742-B13C-FB6460FD3503}" type="slidenum">
              <a:rPr lang="en-US" altLang="id-ID" sz="1200" dirty="0"/>
              <a:t>‹#›</a:t>
            </a:fld>
            <a:endParaRPr lang="en-US" altLang="id-ID" sz="1200"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0213" cy="461963"/>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5299" name="Rectangle 3"/>
          <p:cNvSpPr>
            <a:spLocks noGrp="1" noChangeArrowheads="1"/>
          </p:cNvSpPr>
          <p:nvPr>
            <p:ph type="dt" idx="1"/>
          </p:nvPr>
        </p:nvSpPr>
        <p:spPr bwMode="auto">
          <a:xfrm>
            <a:off x="3883025" y="0"/>
            <a:ext cx="2970213" cy="461963"/>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4" name="Rectangle 4"/>
          <p:cNvSpPr>
            <a:spLocks noGrp="1" noRot="1" noChangeAspect="1" noTextEdit="1"/>
          </p:cNvSpPr>
          <p:nvPr>
            <p:ph type="sldImg" idx="2"/>
          </p:nvPr>
        </p:nvSpPr>
        <p:spPr>
          <a:xfrm>
            <a:off x="1117600" y="692150"/>
            <a:ext cx="4619625" cy="3465513"/>
          </a:xfrm>
          <a:prstGeom prst="rect">
            <a:avLst/>
          </a:prstGeom>
          <a:noFill/>
          <a:ln w="9525" cap="flat" cmpd="sng">
            <a:solidFill>
              <a:srgbClr val="000000"/>
            </a:solidFill>
            <a:prstDash val="solid"/>
            <a:miter/>
            <a:headEnd type="none" w="med" len="med"/>
            <a:tailEnd type="none" w="med" len="med"/>
          </a:ln>
        </p:spPr>
      </p:sp>
      <p:sp>
        <p:nvSpPr>
          <p:cNvPr id="55301" name="Rectangle 5"/>
          <p:cNvSpPr>
            <a:spLocks noGrp="1" noChangeArrowheads="1"/>
          </p:cNvSpPr>
          <p:nvPr>
            <p:ph type="body" sz="quarter" idx="3"/>
          </p:nvPr>
        </p:nvSpPr>
        <p:spPr bwMode="auto">
          <a:xfrm>
            <a:off x="685800" y="4387850"/>
            <a:ext cx="5483225" cy="4157663"/>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p>
        </p:txBody>
      </p:sp>
      <p:sp>
        <p:nvSpPr>
          <p:cNvPr id="55302" name="Rectangle 6"/>
          <p:cNvSpPr>
            <a:spLocks noGrp="1" noChangeArrowheads="1"/>
          </p:cNvSpPr>
          <p:nvPr>
            <p:ph type="ftr" sz="quarter" idx="4"/>
          </p:nvPr>
        </p:nvSpPr>
        <p:spPr bwMode="auto">
          <a:xfrm>
            <a:off x="0" y="8774113"/>
            <a:ext cx="2970213" cy="461963"/>
          </a:xfrm>
          <a:prstGeom prst="rect">
            <a:avLst/>
          </a:prstGeom>
          <a:noFill/>
          <a:ln w="9525">
            <a:noFill/>
            <a:miter lim="800000"/>
          </a:ln>
          <a:effectLst/>
        </p:spPr>
        <p:txBody>
          <a:bodyPr vert="horz" wrap="square" lIns="91440" tIns="45720" rIns="91440" bIns="45720" numCol="1" anchor="b" anchorCtr="0" compatLnSpc="1"/>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5303" name="Rectangle 7"/>
          <p:cNvSpPr>
            <a:spLocks noGrp="1" noChangeArrowheads="1"/>
          </p:cNvSpPr>
          <p:nvPr>
            <p:ph type="sldNum" sz="quarter" idx="5"/>
          </p:nvPr>
        </p:nvSpPr>
        <p:spPr bwMode="auto">
          <a:xfrm>
            <a:off x="3883025" y="8774113"/>
            <a:ext cx="2970213" cy="461963"/>
          </a:xfrm>
          <a:prstGeom prst="rect">
            <a:avLst/>
          </a:prstGeom>
          <a:noFill/>
          <a:ln w="9525">
            <a:noFill/>
            <a:miter lim="800000"/>
          </a:ln>
          <a:effectLst/>
        </p:spPr>
        <p:txBody>
          <a:bodyPr vert="horz" wrap="square" lIns="91440" tIns="45720" rIns="91440" bIns="45720" numCol="1" anchor="b" anchorCtr="0" compatLnSpc="1"/>
          <a:lstStyle/>
          <a:p>
            <a:pPr lvl="0" algn="r" eaLnBrk="1" hangingPunct="1">
              <a:buNone/>
            </a:pPr>
            <a:fld id="{9A0DB2DC-4C9A-4742-B13C-FB6460FD3503}" type="slidenum">
              <a:rPr lang="en-US" altLang="id-ID" sz="1200" dirty="0"/>
              <a:t>‹#›</a:t>
            </a:fld>
            <a:endParaRPr lang="en-US" altLang="id-ID"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txBox="1">
            <a:spLocks noGrp="1"/>
          </p:cNvSpPr>
          <p:nvPr>
            <p:ph type="sldNum" sz="quarter"/>
          </p:nvPr>
        </p:nvSpPr>
        <p:spPr>
          <a:xfrm>
            <a:off x="3883025" y="8774113"/>
            <a:ext cx="2970213" cy="461962"/>
          </a:xfrm>
          <a:prstGeom prst="rect">
            <a:avLst/>
          </a:prstGeom>
          <a:noFill/>
          <a:ln w="9525">
            <a:noFill/>
          </a:ln>
        </p:spPr>
        <p:txBody>
          <a:bodyPr anchor="b" anchorCtr="0"/>
          <a:lstStyle/>
          <a:p>
            <a:pPr lvl="0" algn="r" eaLnBrk="1" hangingPunct="1"/>
            <a:fld id="{9A0DB2DC-4C9A-4742-B13C-FB6460FD3503}" type="slidenum">
              <a:rPr lang="en-US" altLang="id-ID" sz="1200" dirty="0"/>
              <a:t>5</a:t>
            </a:fld>
            <a:endParaRPr lang="en-US" altLang="id-ID" sz="1200" dirty="0"/>
          </a:p>
        </p:txBody>
      </p:sp>
      <p:sp>
        <p:nvSpPr>
          <p:cNvPr id="12291" name="Rectangle 2"/>
          <p:cNvSpPr>
            <a:spLocks noGrp="1" noRot="1" noChangeAspect="1" noTextEdit="1"/>
          </p:cNvSpPr>
          <p:nvPr>
            <p:ph type="sldImg"/>
          </p:nvPr>
        </p:nvSpPr>
        <p:spPr>
          <a:ln/>
        </p:spPr>
      </p:sp>
      <p:sp>
        <p:nvSpPr>
          <p:cNvPr id="12292" name="Rectangle 3"/>
          <p:cNvSpPr>
            <a:spLocks noGrp="1"/>
          </p:cNvSpPr>
          <p:nvPr>
            <p:ph type="body" idx="1"/>
          </p:nvPr>
        </p:nvSpPr>
        <p:spPr>
          <a:ln/>
        </p:spPr>
        <p:txBody>
          <a:bodyPr wrap="square" lIns="91440" tIns="45720" rIns="91440" bIns="45720" anchor="t" anchorCtr="0"/>
          <a:lstStyle/>
          <a:p>
            <a:pPr lvl="0" eaLnBrk="1" hangingPunct="1"/>
            <a:endParaRPr lang="id-ID" altLang="id-ID"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p:cNvSpPr>
          <p:nvPr>
            <p:ph type="sldNum" sz="quarter"/>
          </p:nvPr>
        </p:nvSpPr>
        <p:spPr>
          <a:xfrm>
            <a:off x="3883025" y="8774113"/>
            <a:ext cx="2970213" cy="461962"/>
          </a:xfrm>
          <a:prstGeom prst="rect">
            <a:avLst/>
          </a:prstGeom>
          <a:noFill/>
          <a:ln w="9525">
            <a:noFill/>
          </a:ln>
        </p:spPr>
        <p:txBody>
          <a:bodyPr anchor="b" anchorCtr="0"/>
          <a:lstStyle/>
          <a:p>
            <a:pPr lvl="0" algn="r" eaLnBrk="1" hangingPunct="1"/>
            <a:fld id="{9A0DB2DC-4C9A-4742-B13C-FB6460FD3503}" type="slidenum">
              <a:rPr lang="en-US" altLang="id-ID" sz="1200" dirty="0"/>
              <a:t>6</a:t>
            </a:fld>
            <a:endParaRPr lang="en-US" altLang="id-ID" sz="1200" dirty="0"/>
          </a:p>
        </p:txBody>
      </p:sp>
      <p:sp>
        <p:nvSpPr>
          <p:cNvPr id="14339" name="Rectangle 2"/>
          <p:cNvSpPr>
            <a:spLocks noGrp="1" noRot="1" noChangeAspect="1" noTextEdit="1"/>
          </p:cNvSpPr>
          <p:nvPr>
            <p:ph type="sldImg"/>
          </p:nvPr>
        </p:nvSpPr>
        <p:spPr>
          <a:ln/>
        </p:spPr>
      </p:sp>
      <p:sp>
        <p:nvSpPr>
          <p:cNvPr id="14340" name="Rectangle 3"/>
          <p:cNvSpPr>
            <a:spLocks noGrp="1"/>
          </p:cNvSpPr>
          <p:nvPr>
            <p:ph type="body" idx="1"/>
          </p:nvPr>
        </p:nvSpPr>
        <p:spPr>
          <a:ln/>
        </p:spPr>
        <p:txBody>
          <a:bodyPr wrap="square" lIns="91440" tIns="45720" rIns="91440" bIns="45720" anchor="t" anchorCtr="0"/>
          <a:lstStyle/>
          <a:p>
            <a:pPr lvl="0" eaLnBrk="1" hangingPunct="1"/>
            <a:endParaRPr lang="id-ID" altLang="id-ID"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p:cNvSpPr>
          <p:nvPr>
            <p:ph type="sldNum" sz="quarter"/>
          </p:nvPr>
        </p:nvSpPr>
        <p:spPr>
          <a:xfrm>
            <a:off x="3883025" y="8774113"/>
            <a:ext cx="2970213" cy="461962"/>
          </a:xfrm>
          <a:prstGeom prst="rect">
            <a:avLst/>
          </a:prstGeom>
          <a:noFill/>
          <a:ln w="9525">
            <a:noFill/>
          </a:ln>
        </p:spPr>
        <p:txBody>
          <a:bodyPr anchor="b" anchorCtr="0"/>
          <a:lstStyle/>
          <a:p>
            <a:pPr lvl="0" algn="r" eaLnBrk="1" hangingPunct="1"/>
            <a:fld id="{9A0DB2DC-4C9A-4742-B13C-FB6460FD3503}" type="slidenum">
              <a:rPr lang="en-US" altLang="id-ID" sz="1200" dirty="0"/>
              <a:t>13</a:t>
            </a:fld>
            <a:endParaRPr lang="en-US" altLang="id-ID" sz="1200" dirty="0"/>
          </a:p>
        </p:txBody>
      </p:sp>
      <p:sp>
        <p:nvSpPr>
          <p:cNvPr id="23555" name="Rectangle 2"/>
          <p:cNvSpPr>
            <a:spLocks noGrp="1" noRot="1" noChangeAspect="1" noTextEdit="1"/>
          </p:cNvSpPr>
          <p:nvPr>
            <p:ph type="sldImg"/>
          </p:nvPr>
        </p:nvSpPr>
        <p:spPr>
          <a:ln/>
        </p:spPr>
      </p:sp>
      <p:sp>
        <p:nvSpPr>
          <p:cNvPr id="23556" name="Rectangle 3"/>
          <p:cNvSpPr>
            <a:spLocks noGrp="1"/>
          </p:cNvSpPr>
          <p:nvPr>
            <p:ph type="body" idx="1"/>
          </p:nvPr>
        </p:nvSpPr>
        <p:spPr>
          <a:ln/>
        </p:spPr>
        <p:txBody>
          <a:bodyPr wrap="square" lIns="91440" tIns="45720" rIns="91440" bIns="45720" anchor="t" anchorCtr="0"/>
          <a:lstStyle/>
          <a:p>
            <a:pPr lvl="0" eaLnBrk="1" hangingPunct="1"/>
            <a:endParaRPr lang="id-ID" altLang="id-ID"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ln/>
        </p:spPr>
        <p:txBody>
          <a:bodyPr wrap="square" lIns="91440" tIns="45720" rIns="91440" bIns="45720" anchor="t" anchorCtr="0"/>
          <a:lstStyle/>
          <a:p>
            <a:pPr lvl="0"/>
            <a:endParaRPr lang="id-ID" altLang="x-none" dirty="0"/>
          </a:p>
        </p:txBody>
      </p:sp>
      <p:sp>
        <p:nvSpPr>
          <p:cNvPr id="66564" name="Slide Number Placeholder 3"/>
          <p:cNvSpPr txBox="1">
            <a:spLocks noGrp="1"/>
          </p:cNvSpPr>
          <p:nvPr>
            <p:ph type="sldNum" sz="quarter"/>
          </p:nvPr>
        </p:nvSpPr>
        <p:spPr>
          <a:xfrm>
            <a:off x="3883025" y="8774113"/>
            <a:ext cx="2970213" cy="461962"/>
          </a:xfrm>
          <a:prstGeom prst="rect">
            <a:avLst/>
          </a:prstGeom>
          <a:noFill/>
          <a:ln w="9525">
            <a:noFill/>
          </a:ln>
        </p:spPr>
        <p:txBody>
          <a:bodyPr anchor="b" anchorCtr="0"/>
          <a:lstStyle/>
          <a:p>
            <a:pPr lvl="0" algn="r" eaLnBrk="1" hangingPunct="1">
              <a:buNone/>
            </a:pPr>
            <a:fld id="{9A0DB2DC-4C9A-4742-B13C-FB6460FD3503}" type="slidenum">
              <a:rPr lang="en-US" altLang="id-ID" sz="1200" dirty="0"/>
              <a:t>47</a:t>
            </a:fld>
            <a:endParaRPr lang="en-US" altLang="id-ID" sz="120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14" name="Date Placeholder 29"/>
          <p:cNvSpPr>
            <a:spLocks noGrp="1"/>
          </p:cNvSpPr>
          <p:nvPr>
            <p:ph type="dt" sz="half" idx="2"/>
          </p:nvPr>
        </p:nvSpPr>
        <p:spPr>
          <a:xfrm>
            <a:off x="457200" y="6356350"/>
            <a:ext cx="21336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15" name="Footer Placeholder 18"/>
          <p:cNvSpPr>
            <a:spLocks noGrp="1"/>
          </p:cNvSpPr>
          <p:nvPr>
            <p:ph type="ftr" sz="quarter" idx="3"/>
          </p:nvPr>
        </p:nvSpPr>
        <p:spPr>
          <a:xfrm>
            <a:off x="2667000" y="6356350"/>
            <a:ext cx="33528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16" name="Slide Number Placeholder 26"/>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lstStyle/>
          <a:p>
            <a:pPr algn="r" eaLnBrk="1" hangingPunct="1">
              <a:buNone/>
            </a:pPr>
            <a:fld id="{9A0DB2DC-4C9A-4742-B13C-FB6460FD3503}" type="slidenum">
              <a:rPr lang="en-US" altLang="id-ID" dirty="0">
                <a:solidFill>
                  <a:srgbClr val="D1EAEE"/>
                </a:solidFill>
              </a:rPr>
              <a:t>‹#›</a:t>
            </a:fld>
            <a:endParaRPr lang="en-US" altLang="id-ID" dirty="0">
              <a:solidFill>
                <a:srgbClr val="D1EAEE"/>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14" name="Date Placeholder 3"/>
          <p:cNvSpPr>
            <a:spLocks noGrp="1"/>
          </p:cNvSpPr>
          <p:nvPr>
            <p:ph type="dt" sz="half" idx="2"/>
          </p:nvPr>
        </p:nvSpPr>
        <p:spPr>
          <a:xfrm>
            <a:off x="457200" y="6356350"/>
            <a:ext cx="21336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15" name="Footer Placeholder 4"/>
          <p:cNvSpPr>
            <a:spLocks noGrp="1"/>
          </p:cNvSpPr>
          <p:nvPr>
            <p:ph type="ftr" sz="quarter" idx="3"/>
          </p:nvPr>
        </p:nvSpPr>
        <p:spPr>
          <a:xfrm>
            <a:off x="2667000" y="6356350"/>
            <a:ext cx="33528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16" name="Slide Number Placeholder 5"/>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lstStyle/>
          <a:p>
            <a:pPr algn="r" eaLnBrk="1" hangingPunct="1">
              <a:buNone/>
            </a:pPr>
            <a:fld id="{9A0DB2DC-4C9A-4742-B13C-FB6460FD3503}" type="slidenum">
              <a:rPr lang="en-US" altLang="id-ID" dirty="0">
                <a:solidFill>
                  <a:srgbClr val="D1EAEE"/>
                </a:solidFill>
              </a:rPr>
              <a:t>‹#›</a:t>
            </a:fld>
            <a:endParaRPr lang="en-US" altLang="id-ID" dirty="0">
              <a:solidFill>
                <a:srgbClr val="D1EAEE"/>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rotWithShape="0">
          <a:blip r:embed="rId2"/>
          <a:stretch>
            <a:fillRect/>
          </a:stretch>
        </a:blipFill>
        <a:effectLst/>
      </p:bgPr>
    </p:bg>
    <p:spTree>
      <p:nvGrpSpPr>
        <p:cNvPr id="1" name=""/>
        <p:cNvGrpSpPr/>
        <p:nvPr/>
      </p:nvGrpSpPr>
      <p:grpSpPr>
        <a:xfrm>
          <a:off x="0" y="0"/>
          <a:ext cx="0" cy="0"/>
          <a:chOff x="0" y="0"/>
          <a:chExt cx="0" cy="0"/>
        </a:xfrm>
      </p:grpSpPr>
      <p:sp>
        <p:nvSpPr>
          <p:cNvPr id="14"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Freeform 15"/>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Freeform 16"/>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defRPr/>
            </a:pPr>
            <a:r>
              <a:rPr kumimoji="0" lang="en-US" sz="3200" b="0" i="0" u="none" strike="noStrike" kern="1200" cap="none" spc="0" normalizeH="0" baseline="0" noProof="0">
                <a:ln>
                  <a:noFill/>
                </a:ln>
                <a:solidFill>
                  <a:schemeClr val="tx1"/>
                </a:solidFill>
                <a:effectLst/>
                <a:uLnTx/>
                <a:uFillTx/>
                <a:latin typeface="+mn-lt"/>
                <a:ea typeface="+mn-ea"/>
                <a:cs typeface="+mn-cs"/>
              </a:rPr>
              <a:t>Click icon to add picture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9" name="Date Placeholder 4"/>
          <p:cNvSpPr>
            <a:spLocks noGrp="1"/>
          </p:cNvSpPr>
          <p:nvPr>
            <p:ph type="dt" sz="half" idx="12"/>
          </p:nvPr>
        </p:nvSpPr>
        <p:spPr>
          <a:xfrm>
            <a:off x="457200" y="6356350"/>
            <a:ext cx="21336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20" name="Footer Placeholder 5"/>
          <p:cNvSpPr>
            <a:spLocks noGrp="1"/>
          </p:cNvSpPr>
          <p:nvPr>
            <p:ph type="ftr" sz="quarter" idx="3"/>
          </p:nvPr>
        </p:nvSpPr>
        <p:spPr>
          <a:xfrm>
            <a:off x="2667000" y="6356350"/>
            <a:ext cx="3352800" cy="365125"/>
          </a:xfrm>
          <a:prstGeom prst="rect">
            <a:avLst/>
          </a:prstGeom>
        </p:spPr>
        <p:txBody>
          <a:bodyPr vert="horz" lIns="0" tIns="0" rIns="0" bIns="0"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21" name="Slide Number Placeholder 6"/>
          <p:cNvSpPr>
            <a:spLocks noGrp="1"/>
          </p:cNvSpPr>
          <p:nvPr>
            <p:ph type="sldNum" sz="quarter" idx="4"/>
          </p:nvPr>
        </p:nvSpPr>
        <p:spPr>
          <a:xfrm>
            <a:off x="8077200" y="6356350"/>
            <a:ext cx="609600" cy="365125"/>
          </a:xfrm>
          <a:prstGeom prst="rect">
            <a:avLst/>
          </a:prstGeom>
        </p:spPr>
        <p:txBody>
          <a:bodyPr vert="horz" wrap="square" lIns="0" tIns="0" rIns="0" bIns="0" numCol="1" anchor="b" anchorCtr="0" compatLnSpc="1"/>
          <a:lstStyle/>
          <a:p>
            <a:pPr algn="r" eaLnBrk="1" hangingPunct="1">
              <a:buNone/>
            </a:pPr>
            <a:fld id="{9A0DB2DC-4C9A-4742-B13C-FB6460FD3503}" type="slidenum">
              <a:rPr lang="en-US" altLang="id-ID" dirty="0"/>
              <a:t>‹#›</a:t>
            </a:fld>
            <a:endParaRPr lang="en-US" altLang="id-ID"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a:xfrm>
          <a:off x="0" y="0"/>
          <a:ext cx="0" cy="0"/>
          <a:chOff x="0" y="0"/>
          <a:chExt cx="0" cy="0"/>
        </a:xfrm>
      </p:grpSpPr>
      <p:sp>
        <p:nvSpPr>
          <p:cNvPr id="7" name="Freeform 6"/>
          <p:cNvSpPr/>
          <p:nvPr/>
        </p:nvSpPr>
        <p:spPr bwMode="auto">
          <a:xfrm>
            <a:off x="-9525" y="-7937"/>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8" name="Freeform 7"/>
          <p:cNvSpPr/>
          <p:nvPr/>
        </p:nvSpPr>
        <p:spPr bwMode="auto">
          <a:xfrm>
            <a:off x="4381500" y="-7937"/>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028" name="Title Placeholder 8"/>
          <p:cNvSpPr>
            <a:spLocks noGrp="1"/>
          </p:cNvSpPr>
          <p:nvPr>
            <p:ph type="title"/>
          </p:nvPr>
        </p:nvSpPr>
        <p:spPr>
          <a:xfrm>
            <a:off x="457200" y="704850"/>
            <a:ext cx="8229600" cy="1143000"/>
          </a:xfrm>
          <a:prstGeom prst="rect">
            <a:avLst/>
          </a:prstGeom>
          <a:noFill/>
          <a:ln w="9525">
            <a:noFill/>
          </a:ln>
        </p:spPr>
        <p:txBody>
          <a:bodyPr lIns="0" rIns="0" bIns="0" anchor="b" anchorCtr="0"/>
          <a:lstStyle/>
          <a:p>
            <a:pPr lvl="0"/>
            <a:r>
              <a:rPr lang="en-US" altLang="id-ID" dirty="0"/>
              <a:t>Click to edit Master title style</a:t>
            </a:r>
          </a:p>
        </p:txBody>
      </p:sp>
      <p:sp>
        <p:nvSpPr>
          <p:cNvPr id="1029" name="Text Placeholder 29"/>
          <p:cNvSpPr>
            <a:spLocks noGrp="1"/>
          </p:cNvSpPr>
          <p:nvPr>
            <p:ph type="body" idx="1"/>
          </p:nvPr>
        </p:nvSpPr>
        <p:spPr>
          <a:xfrm>
            <a:off x="457200" y="1935163"/>
            <a:ext cx="8229600" cy="4389437"/>
          </a:xfrm>
          <a:prstGeom prst="rect">
            <a:avLst/>
          </a:prstGeom>
          <a:noFill/>
          <a:ln w="9525">
            <a:noFill/>
          </a:ln>
        </p:spPr>
        <p:txBody>
          <a:bodyPr/>
          <a:lstStyle/>
          <a:p>
            <a:pPr lvl="0"/>
            <a:r>
              <a:rPr lang="en-US" altLang="id-ID" dirty="0"/>
              <a:t>Click to edit Master text styles</a:t>
            </a:r>
          </a:p>
          <a:p>
            <a:pPr lvl="1"/>
            <a:r>
              <a:rPr lang="en-US" altLang="id-ID" dirty="0"/>
              <a:t>Second level</a:t>
            </a:r>
          </a:p>
          <a:p>
            <a:pPr lvl="2"/>
            <a:r>
              <a:rPr lang="en-US" altLang="id-ID" dirty="0"/>
              <a:t>Third level</a:t>
            </a:r>
          </a:p>
          <a:p>
            <a:pPr lvl="3"/>
            <a:r>
              <a:rPr lang="en-US" altLang="id-ID" dirty="0"/>
              <a:t>Fourth level</a:t>
            </a:r>
          </a:p>
          <a:p>
            <a:pPr lvl="4"/>
            <a:r>
              <a:rPr lang="en-US" altLang="id-ID"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lstStyle>
            <a:lvl1pPr algn="r">
              <a:defRPr sz="1200">
                <a:solidFill>
                  <a:srgbClr val="045C75"/>
                </a:solidFill>
              </a:defRPr>
            </a:lvl1pPr>
          </a:lstStyle>
          <a:p>
            <a:pPr lvl="0" eaLnBrk="1" hangingPunct="1">
              <a:buNone/>
            </a:pPr>
            <a:fld id="{9A0DB2DC-4C9A-4742-B13C-FB6460FD3503}" type="slidenum">
              <a:rPr lang="en-US" altLang="id-ID" dirty="0">
                <a:latin typeface="Arial" panose="020B0604020202020204" pitchFamily="34" charset="0"/>
              </a:rPr>
              <a:t>‹#›</a:t>
            </a:fld>
            <a:endParaRPr lang="en-US" altLang="id-ID" dirty="0">
              <a:latin typeface="Arial" panose="020B0604020202020204" pitchFamily="34" charset="0"/>
            </a:endParaRPr>
          </a:p>
        </p:txBody>
      </p:sp>
      <p:grpSp>
        <p:nvGrpSpPr>
          <p:cNvPr id="1033" name="Group 1"/>
          <p:cNvGrpSpPr/>
          <p:nvPr/>
        </p:nvGrpSpPr>
        <p:grpSpPr>
          <a:xfrm>
            <a:off x="-19050" y="203200"/>
            <a:ext cx="9180513" cy="647700"/>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anose="020F0502020204030204" pitchFamily="34" charset="0"/>
        </a:defRPr>
      </a:lvl2pPr>
      <a:lvl3pPr algn="l" rtl="0" eaLnBrk="0" fontAlgn="base" hangingPunct="0">
        <a:spcBef>
          <a:spcPct val="0"/>
        </a:spcBef>
        <a:spcAft>
          <a:spcPct val="0"/>
        </a:spcAft>
        <a:defRPr sz="5000">
          <a:solidFill>
            <a:schemeClr val="tx2"/>
          </a:solidFill>
          <a:latin typeface="Calibri" panose="020F0502020204030204" pitchFamily="34" charset="0"/>
        </a:defRPr>
      </a:lvl3pPr>
      <a:lvl4pPr algn="l" rtl="0" eaLnBrk="0" fontAlgn="base" hangingPunct="0">
        <a:spcBef>
          <a:spcPct val="0"/>
        </a:spcBef>
        <a:spcAft>
          <a:spcPct val="0"/>
        </a:spcAft>
        <a:defRPr sz="5000">
          <a:solidFill>
            <a:schemeClr val="tx2"/>
          </a:solidFill>
          <a:latin typeface="Calibri" panose="020F0502020204030204" pitchFamily="34" charset="0"/>
        </a:defRPr>
      </a:lvl4pPr>
      <a:lvl5pPr algn="l" rtl="0" eaLnBrk="0" fontAlgn="base" hangingPunct="0">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40080" indent="-246380"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380"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405"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id.wikipedia.org/wiki/Bunga" TargetMode="External"/><Relationship Id="rId3" Type="http://schemas.openxmlformats.org/officeDocument/2006/relationships/hyperlink" Target="http://id.wikipedia.org/w/index.php?title=Pengeluaran_pemerintah&amp;action=edit&amp;redlink=1" TargetMode="External"/><Relationship Id="rId7" Type="http://schemas.openxmlformats.org/officeDocument/2006/relationships/hyperlink" Target="http://id.wikipedia.org/wiki/Upah" TargetMode="External"/><Relationship Id="rId2" Type="http://schemas.openxmlformats.org/officeDocument/2006/relationships/hyperlink" Target="http://id.wikipedia.org/wiki/Investasi" TargetMode="External"/><Relationship Id="rId1" Type="http://schemas.openxmlformats.org/officeDocument/2006/relationships/slideLayout" Target="../slideLayouts/slideLayout2.xml"/><Relationship Id="rId6" Type="http://schemas.openxmlformats.org/officeDocument/2006/relationships/hyperlink" Target="http://id.wikipedia.org/w/index.php?title=Sewa&amp;action=edit&amp;redlink=1" TargetMode="External"/><Relationship Id="rId5" Type="http://schemas.openxmlformats.org/officeDocument/2006/relationships/hyperlink" Target="http://id.wikipedia.org/wiki/Impor" TargetMode="External"/><Relationship Id="rId4" Type="http://schemas.openxmlformats.org/officeDocument/2006/relationships/hyperlink" Target="http://id.wikipedia.org/wiki/Ekspor" TargetMode="External"/><Relationship Id="rId9" Type="http://schemas.openxmlformats.org/officeDocument/2006/relationships/hyperlink" Target="http://id.wikipedia.org/wiki/Laba"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id.wikipedia.org/wiki/Produk_domestik_bruto" TargetMode="External"/><Relationship Id="rId2" Type="http://schemas.openxmlformats.org/officeDocument/2006/relationships/hyperlink" Target="http://id.wikipedia.org/wiki/Dolar_AS"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id.wikipedia.org/wiki/Produk_domestik_bruto" TargetMode="External"/><Relationship Id="rId2" Type="http://schemas.openxmlformats.org/officeDocument/2006/relationships/hyperlink" Target="http://id.wikipedia.org/wiki/Dolar_A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id.wikipedia.org/wiki/IMF" TargetMode="External"/><Relationship Id="rId2" Type="http://schemas.openxmlformats.org/officeDocument/2006/relationships/hyperlink" Target="http://id.wikipedia.org/wiki/Per_kapita" TargetMode="External"/><Relationship Id="rId1" Type="http://schemas.openxmlformats.org/officeDocument/2006/relationships/slideLayout" Target="../slideLayouts/slideLayout2.xml"/><Relationship Id="rId5" Type="http://schemas.openxmlformats.org/officeDocument/2006/relationships/hyperlink" Target="http://id.wikipedia.org/wiki/Dolar_AS" TargetMode="External"/><Relationship Id="rId4" Type="http://schemas.openxmlformats.org/officeDocument/2006/relationships/hyperlink" Target="http://id.wikipedia.org/wiki/Produk_domestik_bruto"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images.google.co.id/imgres?imgurl=http://people.cornellcollege.edu/O-Vovk/time%2520is%2520money.jpg&amp;imgrefurl=http://people.cornellcollege.edu/O-Vovk/6.htm&amp;h=286&amp;w=403&amp;sz=39&amp;hl=id&amp;start=108&amp;tbnid=vGaY1DVeDvYcGM:&amp;tbnh=88&amp;tbnw=124&amp;prev=/images%3Fq%3Dincome%2Bstatement%26start%3D100%26gbv%3D2%26ndsp%3D20%26svnum%3D10%26hl%3Did%26sa%3DN"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990600" y="838200"/>
            <a:ext cx="7543800" cy="1371600"/>
          </a:xfrm>
          <a:ln>
            <a:miter lim="800000"/>
          </a:ln>
          <a:effectLst/>
          <a:sp3d prstMaterial="plastic"/>
        </p:spPr>
        <p:txBody>
          <a:bodyPr vert="horz" wrap="square" lIns="0" tIns="0" rIns="18288" bIns="0" numCol="1" anchor="b" anchorCtr="0" compatLnSpc="1">
            <a:normAutofit fontScale="9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36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rPr>
            </a:br>
            <a:br>
              <a:rPr kumimoji="0" lang="en-US" sz="36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rPr>
            </a:br>
            <a:r>
              <a:rPr kumimoji="0" lang="en-US" sz="36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rPr>
              <a:t> </a:t>
            </a:r>
            <a:r>
              <a:rPr kumimoji="0" lang="en-US" sz="4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rPr>
              <a:t>TEORI EKONOMI MAKRO</a:t>
            </a:r>
            <a:br>
              <a:rPr kumimoji="0" lang="en-US" sz="36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rPr>
            </a:br>
            <a:endParaRPr kumimoji="0" lang="en-US" sz="36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endParaRPr>
          </a:p>
        </p:txBody>
      </p:sp>
      <p:sp>
        <p:nvSpPr>
          <p:cNvPr id="2051" name="Rectangle 3"/>
          <p:cNvSpPr>
            <a:spLocks noGrp="1" noChangeArrowheads="1"/>
          </p:cNvSpPr>
          <p:nvPr>
            <p:ph type="subTitle" idx="1"/>
          </p:nvPr>
        </p:nvSpPr>
        <p:spPr>
          <a:xfrm>
            <a:off x="1447800" y="2057400"/>
            <a:ext cx="6400800" cy="1981200"/>
          </a:xfrm>
        </p:spPr>
        <p:txBody>
          <a:bodyPr vert="horz" wrap="square" lIns="0" tIns="45720" rIns="18288" bIns="45720" numCol="1" anchor="t" anchorCtr="0" compatLnSpc="1">
            <a:normAutofit/>
          </a:bodyPr>
          <a:lstStyle/>
          <a:p>
            <a:pPr marL="0" marR="0" lvl="0" indent="0" algn="ctr" defTabSz="914400" rtl="0" eaLnBrk="0" fontAlgn="base" latinLnBrk="0" hangingPunct="0">
              <a:lnSpc>
                <a:spcPct val="80000"/>
              </a:lnSpc>
              <a:spcBef>
                <a:spcPct val="20000"/>
              </a:spcBef>
              <a:spcAft>
                <a:spcPct val="0"/>
              </a:spcAft>
              <a:buClrTx/>
              <a:buSzPct val="95000"/>
              <a:buFont typeface="Arial" panose="020B0604020202020204" pitchFamily="34" charset="0"/>
              <a:buNone/>
              <a:defRPr/>
            </a:pPr>
            <a:br>
              <a:rPr kumimoji="0" lang="en-US" sz="2000" b="0" i="0" u="none" strike="noStrike" kern="1200" cap="none" spc="0" normalizeH="0" baseline="0" noProof="0" dirty="0">
                <a:ln>
                  <a:noFill/>
                </a:ln>
                <a:solidFill>
                  <a:schemeClr val="bg1"/>
                </a:solidFill>
                <a:effectLst/>
                <a:uLnTx/>
                <a:uFillTx/>
                <a:latin typeface="+mn-lt"/>
                <a:ea typeface="+mn-ea"/>
                <a:cs typeface="+mn-cs"/>
              </a:rPr>
            </a:br>
            <a:br>
              <a:rPr kumimoji="0" lang="en-US" sz="1800" b="0" i="0" u="none" strike="noStrike" kern="1200" cap="none" spc="0" normalizeH="0" baseline="0" noProof="0" dirty="0">
                <a:ln>
                  <a:noFill/>
                </a:ln>
                <a:solidFill>
                  <a:schemeClr val="bg1"/>
                </a:solidFill>
                <a:effectLst/>
                <a:uLnTx/>
                <a:uFillTx/>
                <a:latin typeface="+mn-lt"/>
                <a:ea typeface="+mn-ea"/>
                <a:cs typeface="+mn-cs"/>
              </a:rPr>
            </a:br>
            <a:r>
              <a:rPr kumimoji="0" lang="en-US" sz="2800" b="1" i="0" u="none" strike="noStrike" kern="1200" cap="none" spc="0" normalizeH="0" baseline="0" noProof="0" dirty="0" err="1">
                <a:ln>
                  <a:noFill/>
                </a:ln>
                <a:solidFill>
                  <a:schemeClr val="bg1"/>
                </a:solidFill>
                <a:effectLst>
                  <a:outerShdw blurRad="38100" dist="38100" dir="2700000" algn="tl">
                    <a:srgbClr val="04617B"/>
                  </a:outerShdw>
                </a:effectLst>
                <a:uLnTx/>
                <a:uFillTx/>
                <a:latin typeface="Comic Sans MS" panose="030F0702030302020204" pitchFamily="66" charset="0"/>
                <a:ea typeface="+mn-ea"/>
                <a:cs typeface="+mn-cs"/>
              </a:rPr>
              <a:t>Dosen</a:t>
            </a:r>
            <a:r>
              <a:rPr kumimoji="0" lang="en-US" sz="2800" b="1" i="0" u="none" strike="noStrike" kern="1200" cap="none" spc="0" normalizeH="0" baseline="0" noProof="0" dirty="0">
                <a:ln>
                  <a:noFill/>
                </a:ln>
                <a:solidFill>
                  <a:schemeClr val="bg1"/>
                </a:solidFill>
                <a:effectLst>
                  <a:outerShdw blurRad="38100" dist="38100" dir="2700000" algn="tl">
                    <a:srgbClr val="04617B"/>
                  </a:outerShdw>
                </a:effectLst>
                <a:uLnTx/>
                <a:uFillTx/>
                <a:latin typeface="Comic Sans MS" panose="030F0702030302020204" pitchFamily="66" charset="0"/>
                <a:ea typeface="+mn-ea"/>
                <a:cs typeface="+mn-cs"/>
              </a:rPr>
              <a:t> : </a:t>
            </a:r>
            <a:r>
              <a:rPr kumimoji="0" lang="en-US" sz="2800" b="1" i="0" u="none" strike="noStrike" kern="1200" cap="none" spc="0" normalizeH="0" baseline="0" noProof="0" dirty="0" err="1">
                <a:ln>
                  <a:noFill/>
                </a:ln>
                <a:solidFill>
                  <a:schemeClr val="bg1"/>
                </a:solidFill>
                <a:effectLst>
                  <a:outerShdw blurRad="38100" dist="38100" dir="2700000" algn="tl">
                    <a:srgbClr val="04617B"/>
                  </a:outerShdw>
                </a:effectLst>
                <a:uLnTx/>
                <a:uFillTx/>
                <a:latin typeface="Comic Sans MS" panose="030F0702030302020204" pitchFamily="66" charset="0"/>
                <a:ea typeface="+mn-ea"/>
                <a:cs typeface="+mn-cs"/>
              </a:rPr>
              <a:t>Endri</a:t>
            </a:r>
            <a:r>
              <a:rPr kumimoji="0" lang="en-US" sz="2800" b="1" i="0" u="none" strike="noStrike" kern="1200" cap="none" spc="0" normalizeH="0" baseline="0" noProof="0" dirty="0">
                <a:ln>
                  <a:noFill/>
                </a:ln>
                <a:solidFill>
                  <a:schemeClr val="bg1"/>
                </a:solidFill>
                <a:effectLst>
                  <a:outerShdw blurRad="38100" dist="38100" dir="2700000" algn="tl">
                    <a:srgbClr val="04617B"/>
                  </a:outerShdw>
                </a:effectLst>
                <a:uLnTx/>
                <a:uFillTx/>
                <a:latin typeface="Comic Sans MS" panose="030F0702030302020204" pitchFamily="66" charset="0"/>
                <a:ea typeface="+mn-ea"/>
                <a:cs typeface="+mn-cs"/>
              </a:rPr>
              <a:t> </a:t>
            </a:r>
            <a:r>
              <a:rPr kumimoji="0" lang="en-US" sz="2800" b="1" i="0" u="none" strike="noStrike" kern="1200" cap="none" spc="0" normalizeH="0" baseline="0" noProof="0" dirty="0" err="1">
                <a:ln>
                  <a:noFill/>
                </a:ln>
                <a:solidFill>
                  <a:schemeClr val="bg1"/>
                </a:solidFill>
                <a:effectLst>
                  <a:outerShdw blurRad="38100" dist="38100" dir="2700000" algn="tl">
                    <a:srgbClr val="04617B"/>
                  </a:outerShdw>
                </a:effectLst>
                <a:uLnTx/>
                <a:uFillTx/>
                <a:latin typeface="Comic Sans MS" panose="030F0702030302020204" pitchFamily="66" charset="0"/>
                <a:ea typeface="+mn-ea"/>
                <a:cs typeface="+mn-cs"/>
              </a:rPr>
              <a:t>Sentosa</a:t>
            </a:r>
            <a:br>
              <a:rPr kumimoji="0" lang="en-US" sz="2800" b="0" i="0" u="none" strike="noStrike" kern="1200" cap="none" spc="0" normalizeH="0" baseline="0" noProof="0" dirty="0">
                <a:ln>
                  <a:noFill/>
                </a:ln>
                <a:solidFill>
                  <a:schemeClr val="bg1"/>
                </a:solidFill>
                <a:effectLst>
                  <a:outerShdw blurRad="38100" dist="38100" dir="2700000" algn="tl">
                    <a:srgbClr val="04617B"/>
                  </a:outerShdw>
                </a:effectLst>
                <a:uLnTx/>
                <a:uFillTx/>
                <a:latin typeface="+mn-lt"/>
                <a:ea typeface="+mn-ea"/>
                <a:cs typeface="+mn-cs"/>
              </a:rPr>
            </a:br>
            <a:endParaRPr kumimoji="0" lang="en-US" sz="2800" b="0" i="0" u="none" strike="noStrike" kern="1200" cap="none" spc="0" normalizeH="0" baseline="0" noProof="0" dirty="0">
              <a:ln>
                <a:noFill/>
              </a:ln>
              <a:solidFill>
                <a:schemeClr val="bg1"/>
              </a:solidFill>
              <a:effectLst>
                <a:outerShdw blurRad="38100" dist="38100" dir="2700000" algn="tl">
                  <a:srgbClr val="04617B"/>
                </a:outerShdw>
              </a:effectLst>
              <a:uLnTx/>
              <a:uFillTx/>
              <a:latin typeface="+mn-lt"/>
              <a:ea typeface="+mn-ea"/>
              <a:cs typeface="+mn-cs"/>
            </a:endParaRPr>
          </a:p>
          <a:p>
            <a:pPr marL="0" marR="0" lvl="0" indent="0" algn="ctr" defTabSz="914400" rtl="0" eaLnBrk="0" fontAlgn="base" latinLnBrk="0" hangingPunct="0">
              <a:lnSpc>
                <a:spcPct val="80000"/>
              </a:lnSpc>
              <a:spcBef>
                <a:spcPct val="20000"/>
              </a:spcBef>
              <a:spcAft>
                <a:spcPct val="0"/>
              </a:spcAft>
              <a:buClrTx/>
              <a:buSzPct val="95000"/>
              <a:buFont typeface="Arial" panose="020B0604020202020204" pitchFamily="34" charset="0"/>
              <a:buNone/>
              <a:defRPr/>
            </a:pPr>
            <a:r>
              <a:rPr kumimoji="0" lang="en-US" sz="1800" b="0" i="0" u="none" strike="noStrike" kern="1200" cap="none" spc="0" normalizeH="0" baseline="0" noProof="0" dirty="0" err="1">
                <a:ln>
                  <a:noFill/>
                </a:ln>
                <a:solidFill>
                  <a:schemeClr val="bg1"/>
                </a:solidFill>
                <a:effectLst>
                  <a:outerShdw blurRad="38100" dist="38100" dir="2700000" algn="tl">
                    <a:srgbClr val="04617B"/>
                  </a:outerShdw>
                </a:effectLst>
                <a:uLnTx/>
                <a:uFillTx/>
                <a:latin typeface="+mn-lt"/>
                <a:ea typeface="+mn-ea"/>
                <a:cs typeface="+mn-cs"/>
              </a:rPr>
              <a:t>Trisakti</a:t>
            </a:r>
            <a:r>
              <a:rPr kumimoji="0" lang="en-US" sz="1800" b="0" i="0" u="none" strike="noStrike" kern="1200" cap="none" spc="0" normalizeH="0" baseline="0" noProof="0" dirty="0">
                <a:ln>
                  <a:noFill/>
                </a:ln>
                <a:solidFill>
                  <a:schemeClr val="bg1"/>
                </a:solidFill>
                <a:effectLst>
                  <a:outerShdw blurRad="38100" dist="38100" dir="2700000" algn="tl">
                    <a:srgbClr val="04617B"/>
                  </a:outerShdw>
                </a:effectLst>
                <a:uLnTx/>
                <a:uFillTx/>
                <a:latin typeface="+mn-lt"/>
                <a:ea typeface="+mn-ea"/>
                <a:cs typeface="+mn-cs"/>
              </a:rPr>
              <a:t> School of Management (TSM)</a:t>
            </a:r>
          </a:p>
        </p:txBody>
      </p:sp>
      <p:sp>
        <p:nvSpPr>
          <p:cNvPr id="4" name="Rectangle 10"/>
          <p:cNvSpPr txBox="1">
            <a:spLocks noGrp="1" noChangeArrowheads="1"/>
          </p:cNvSpPr>
          <p:nvPr>
            <p:ph type="ftr" sz="quarter" idx="3"/>
          </p:nvPr>
        </p:nvSpPr>
        <p:spPr>
          <a:xfrm>
            <a:off x="3200400" y="6248400"/>
            <a:ext cx="3352800" cy="365125"/>
          </a:xfrm>
          <a:noFill/>
        </p:spPr>
        <p:txBody>
          <a:bodyPr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pic>
        <p:nvPicPr>
          <p:cNvPr id="7173" name="Picture 2" descr="D:\FILE MS WORD\bahan PI\tgs pi klompok 1\Kementerian Koordinator Bidang Perekonomian .. - Pertumbuhan Ekonomi Triwulanan_Growth Rate of Quarterly_files\exim.jpg"/>
          <p:cNvPicPr>
            <a:picLocks noChangeAspect="1"/>
          </p:cNvPicPr>
          <p:nvPr/>
        </p:nvPicPr>
        <p:blipFill>
          <a:blip r:embed="rId3"/>
          <a:stretch>
            <a:fillRect/>
          </a:stretch>
        </p:blipFill>
        <p:spPr>
          <a:xfrm>
            <a:off x="3581400" y="4038600"/>
            <a:ext cx="2438400" cy="2133600"/>
          </a:xfrm>
          <a:prstGeom prst="rect">
            <a:avLst/>
          </a:prstGeom>
          <a:noFill/>
          <a:ln w="9525">
            <a:noFill/>
          </a:ln>
        </p:spPr>
      </p:pic>
      <p:pic>
        <p:nvPicPr>
          <p:cNvPr id="7174" name="Picture 9"/>
          <p:cNvPicPr>
            <a:picLocks noChangeAspect="1"/>
          </p:cNvPicPr>
          <p:nvPr/>
        </p:nvPicPr>
        <p:blipFill>
          <a:blip r:embed="rId4"/>
          <a:stretch>
            <a:fillRect/>
          </a:stretch>
        </p:blipFill>
        <p:spPr>
          <a:xfrm>
            <a:off x="1143000" y="4038600"/>
            <a:ext cx="2209800" cy="2133600"/>
          </a:xfrm>
          <a:prstGeom prst="rect">
            <a:avLst/>
          </a:prstGeom>
          <a:noFill/>
          <a:ln w="9525">
            <a:noFill/>
          </a:ln>
        </p:spPr>
      </p:pic>
      <p:pic>
        <p:nvPicPr>
          <p:cNvPr id="7175" name="Picture 10"/>
          <p:cNvPicPr>
            <a:picLocks noChangeAspect="1"/>
          </p:cNvPicPr>
          <p:nvPr/>
        </p:nvPicPr>
        <p:blipFill>
          <a:blip r:embed="rId5"/>
          <a:stretch>
            <a:fillRect/>
          </a:stretch>
        </p:blipFill>
        <p:spPr>
          <a:xfrm>
            <a:off x="6096000" y="4038600"/>
            <a:ext cx="2286000" cy="2133600"/>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81000"/>
            <a:ext cx="8229600" cy="1143000"/>
          </a:xfrm>
          <a:ln>
            <a:solidFill>
              <a:schemeClr val="folHlink"/>
            </a:solidFill>
          </a:ln>
        </p:spPr>
        <p:txBody>
          <a:bodyPr vert="horz" wrap="square" lIns="0" tIns="45720" rIns="0" bIns="0" numCol="1" anchor="b"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5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Fokus</a:t>
            </a:r>
            <a:r>
              <a:rPr kumimoji="0" lang="en-US" sz="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Ekonomi</a:t>
            </a:r>
            <a:r>
              <a:rPr kumimoji="0" lang="en-US" sz="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Makro</a:t>
            </a:r>
            <a:endParaRPr kumimoji="0" lang="en-US" sz="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18435" name="Rectangle 3"/>
          <p:cNvSpPr>
            <a:spLocks noGrp="1"/>
          </p:cNvSpPr>
          <p:nvPr>
            <p:ph idx="1"/>
          </p:nvPr>
        </p:nvSpPr>
        <p:spPr>
          <a:xfrm>
            <a:off x="228600" y="1676400"/>
            <a:ext cx="8686800" cy="4451350"/>
          </a:xfrm>
          <a:ln/>
        </p:spPr>
        <p:txBody>
          <a:bodyPr vert="horz" wrap="square" lIns="91440" tIns="45720" rIns="91440" bIns="45720" anchor="t" anchorCtr="0"/>
          <a:lstStyle/>
          <a:p>
            <a:pPr marL="609600" indent="-609600" eaLnBrk="1" hangingPunct="1"/>
            <a:r>
              <a:rPr lang="en-US" altLang="id-ID" sz="2700" dirty="0"/>
              <a:t>Petunjuk-petunjuk tentang </a:t>
            </a:r>
            <a:r>
              <a:rPr lang="en-US" altLang="id-ID" sz="2700" i="1" dirty="0"/>
              <a:t>Kebijaksanaan</a:t>
            </a:r>
            <a:r>
              <a:rPr lang="en-US" altLang="id-ID" sz="2700" dirty="0"/>
              <a:t> yang dapat diambil untuk menanggulangi permasalahan ekonomi tertentu.</a:t>
            </a:r>
          </a:p>
          <a:p>
            <a:pPr marL="609600" indent="-609600" eaLnBrk="1" hangingPunct="1"/>
            <a:r>
              <a:rPr lang="en-US" altLang="id-ID" sz="2700" dirty="0"/>
              <a:t>Permasalahan Kebijakan Ekonomi Makro;</a:t>
            </a:r>
          </a:p>
          <a:p>
            <a:pPr marL="990600" lvl="1" indent="-533400" eaLnBrk="1" hangingPunct="1">
              <a:buFontTx/>
              <a:buAutoNum type="arabicPeriod"/>
            </a:pPr>
            <a:r>
              <a:rPr lang="en-US" altLang="id-ID" sz="2300" dirty="0"/>
              <a:t>Masalah jangka pendek atau masalah </a:t>
            </a:r>
            <a:r>
              <a:rPr lang="en-US" altLang="id-ID" sz="2300" i="1" dirty="0"/>
              <a:t>stabilisasi</a:t>
            </a:r>
            <a:r>
              <a:rPr lang="en-US" altLang="id-ID" sz="2300" dirty="0"/>
              <a:t>. Meliputi; </a:t>
            </a:r>
            <a:r>
              <a:rPr lang="en-US" altLang="id-ID" sz="2300" i="1" dirty="0"/>
              <a:t>Inflasi, pengangguran dan ketimpangan neraca pembayaran.</a:t>
            </a:r>
            <a:endParaRPr lang="en-US" altLang="id-ID" sz="2300" dirty="0"/>
          </a:p>
          <a:p>
            <a:pPr marL="990600" lvl="1" indent="-533400" eaLnBrk="1" hangingPunct="1">
              <a:buFontTx/>
              <a:buAutoNum type="arabicPeriod"/>
            </a:pPr>
            <a:r>
              <a:rPr lang="en-US" altLang="id-ID" sz="2300" dirty="0"/>
              <a:t>Masalah jangka panjang atau masalah </a:t>
            </a:r>
            <a:r>
              <a:rPr lang="en-US" altLang="id-ID" sz="2300" i="1" dirty="0"/>
              <a:t>pertumbuhan.</a:t>
            </a:r>
            <a:r>
              <a:rPr lang="en-US" altLang="id-ID" sz="2300" dirty="0"/>
              <a:t> Meliputi; pertumbuhan penduduk, pertambahan kapasitas produksi dan ketersediaan dana invesasi</a:t>
            </a:r>
            <a:endParaRPr lang="en-US" altLang="id-ID" sz="2300" i="1" dirty="0"/>
          </a:p>
        </p:txBody>
      </p:sp>
      <p:sp>
        <p:nvSpPr>
          <p:cNvPr id="4" name="Footer Placeholder 4"/>
          <p:cNvSpPr txBox="1">
            <a:spLocks noGrp="1"/>
          </p:cNvSpPr>
          <p:nvPr>
            <p:ph type="ftr" sz="quarter" idx="11"/>
          </p:nvPr>
        </p:nvSpPr>
        <p:spPr>
          <a:xfrm>
            <a:off x="3200400" y="60960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Rectangle 2"/>
          <p:cNvSpPr>
            <a:spLocks noGrp="1" noChangeArrowheads="1"/>
          </p:cNvSpPr>
          <p:nvPr>
            <p:ph type="title"/>
          </p:nvPr>
        </p:nvSpPr>
        <p:spPr>
          <a:xfrm>
            <a:off x="457200" y="533400"/>
            <a:ext cx="8229600" cy="114300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40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Tujuan</a:t>
            </a:r>
            <a:r>
              <a:rPr kumimoji="0" lang="en-US" sz="40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en-US" sz="40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pembangunan</a:t>
            </a:r>
            <a:r>
              <a:rPr kumimoji="0" lang="en-US" sz="40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en-US" sz="40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Ek.makro</a:t>
            </a:r>
            <a:endParaRPr kumimoji="0" lang="en-US" sz="40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endParaRPr>
          </a:p>
        </p:txBody>
      </p:sp>
      <p:sp>
        <p:nvSpPr>
          <p:cNvPr id="6" name="Rectangle 3"/>
          <p:cNvSpPr txBox="1">
            <a:spLocks noChangeArrowheads="1"/>
          </p:cNvSpPr>
          <p:nvPr/>
        </p:nvSpPr>
        <p:spPr bwMode="auto">
          <a:xfrm>
            <a:off x="457200" y="2057400"/>
            <a:ext cx="8229600" cy="4127500"/>
          </a:xfrm>
          <a:prstGeom prst="rect">
            <a:avLst/>
          </a:prstGeom>
          <a:noFill/>
          <a:ln w="9525">
            <a:noFill/>
            <a:miter lim="800000"/>
          </a:ln>
        </p:spPr>
        <p:txBody>
          <a:bodyPr/>
          <a:lstStyle/>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800" kern="1200" cap="none" spc="0" normalizeH="0" baseline="0" noProof="0" dirty="0" err="1">
                <a:latin typeface="+mn-lt"/>
                <a:ea typeface="+mn-ea"/>
                <a:cs typeface="+mn-cs"/>
              </a:rPr>
              <a:t>Mengusahakan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inflasi</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pada</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tingkat</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moderat</a:t>
            </a:r>
            <a:endParaRPr kumimoji="0" lang="en-US" sz="28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800" kern="1200" cap="none" spc="0" normalizeH="0" baseline="0" noProof="0" dirty="0" err="1">
                <a:latin typeface="+mn-lt"/>
                <a:ea typeface="+mn-ea"/>
                <a:cs typeface="+mn-cs"/>
              </a:rPr>
              <a:t>Mengusahakan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tingkat</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kesempatan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kerja</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tinggi</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dan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Mengusahakan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tingkat</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kapasitas</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produksi</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tinggi</a:t>
            </a:r>
            <a:endParaRPr kumimoji="0" lang="en-US" sz="28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800" kern="1200" cap="none" spc="0" normalizeH="0" baseline="0" noProof="0" dirty="0" err="1">
                <a:latin typeface="+mn-lt"/>
                <a:ea typeface="+mn-ea"/>
                <a:cs typeface="+mn-cs"/>
              </a:rPr>
              <a:t>Keadaan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perekonomian</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stabil</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dengan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pertumbuhan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ekonomi</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moderat</a:t>
            </a:r>
            <a:endParaRPr kumimoji="0" lang="en-US" sz="28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800" kern="1200" cap="none" spc="0" normalizeH="0" baseline="0" noProof="0" dirty="0" err="1">
                <a:latin typeface="+mn-lt"/>
                <a:ea typeface="+mn-ea"/>
                <a:cs typeface="+mn-cs"/>
              </a:rPr>
              <a:t>Neraca</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pembayaran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luar</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negeri</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seimbang</a:t>
            </a:r>
            <a:endParaRPr kumimoji="0" lang="en-US" sz="28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800" kern="1200" cap="none" spc="0" normalizeH="0" baseline="0" noProof="0" dirty="0" err="1">
                <a:latin typeface="+mn-lt"/>
                <a:ea typeface="+mn-ea"/>
                <a:cs typeface="+mn-cs"/>
              </a:rPr>
              <a:t>Distribusi</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pendapatan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antar</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penduduk</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dan</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antar</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wilayah</a:t>
            </a:r>
            <a:r>
              <a:rPr kumimoji="0" lang="en-US" sz="2800" kern="1200" cap="none" spc="0" normalizeH="0" baseline="0" noProof="0" dirty="0">
                <a:latin typeface="+mn-lt"/>
                <a:ea typeface="+mn-ea"/>
                <a:cs typeface="+mn-cs"/>
              </a:rPr>
              <a:t>) yang </a:t>
            </a:r>
            <a:r>
              <a:rPr kumimoji="0" lang="en-US" sz="2800" kern="1200" cap="none" spc="0" normalizeH="0" baseline="0" noProof="0" dirty="0" err="1">
                <a:latin typeface="+mn-lt"/>
                <a:ea typeface="+mn-ea"/>
                <a:cs typeface="+mn-cs"/>
              </a:rPr>
              <a:t>relatif</a:t>
            </a:r>
            <a:r>
              <a:rPr kumimoji="0" lang="en-US" sz="2800" kern="1200" cap="none" spc="0" normalizeH="0" baseline="0" noProof="0" dirty="0">
                <a:latin typeface="+mn-lt"/>
                <a:ea typeface="+mn-ea"/>
                <a:cs typeface="+mn-cs"/>
              </a:rPr>
              <a:t> </a:t>
            </a:r>
            <a:r>
              <a:rPr kumimoji="0" lang="en-US" sz="2800" kern="1200" cap="none" spc="0" normalizeH="0" baseline="0" noProof="0" dirty="0" err="1">
                <a:latin typeface="+mn-lt"/>
                <a:ea typeface="+mn-ea"/>
                <a:cs typeface="+mn-cs"/>
              </a:rPr>
              <a:t>merata</a:t>
            </a:r>
            <a:endParaRPr kumimoji="0" lang="en-US" sz="2800" kern="1200" cap="none" spc="0" normalizeH="0" baseline="0" noProof="0" dirty="0">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ou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ou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ox(out)">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ox(out)">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ox(out)">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Rot="1" noChangeArrowheads="1"/>
          </p:cNvSpPr>
          <p:nvPr>
            <p:ph type="title"/>
          </p:nvPr>
        </p:nvSpPr>
        <p:spPr>
          <a:xfrm>
            <a:off x="914400" y="1066800"/>
            <a:ext cx="7010400" cy="655638"/>
          </a:xfrm>
          <a:ln w="12700" cmpd="thinThick"/>
        </p:spPr>
        <p:txBody>
          <a:bodyPr vert="horz" wrap="square" lIns="0" tIns="45720" rIns="0" bIns="0" numCol="1" anchor="b" anchorCtr="0" compatLnSpc="1">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Masalah</a:t>
            </a:r>
            <a:r>
              <a:rPr kumimoji="0" lang="en-US" sz="28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rPr>
              <a:t> yang </a:t>
            </a:r>
            <a:r>
              <a:rPr kumimoji="0" lang="en-US" sz="28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dihadapi</a:t>
            </a:r>
            <a:r>
              <a:rPr kumimoji="0" lang="en-US" sz="28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Pemerintah</a:t>
            </a:r>
            <a:r>
              <a:rPr kumimoji="0" lang="en-US" sz="28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rPr>
              <a:t> (Indonesia)</a:t>
            </a:r>
          </a:p>
        </p:txBody>
      </p:sp>
      <p:sp>
        <p:nvSpPr>
          <p:cNvPr id="14339" name="Rectangle 5"/>
          <p:cNvSpPr>
            <a:spLocks noGrp="1" noChangeArrowheads="1"/>
          </p:cNvSpPr>
          <p:nvPr>
            <p:ph idx="1"/>
          </p:nvPr>
        </p:nvSpPr>
        <p:spPr>
          <a:xfrm>
            <a:off x="838200" y="2057400"/>
            <a:ext cx="6934200" cy="3505200"/>
          </a:xfrm>
          <a:solidFill>
            <a:schemeClr val="accent6">
              <a:lumMod val="20000"/>
              <a:lumOff val="80000"/>
            </a:schemeClr>
          </a:solidFill>
        </p:spPr>
        <p:txBody>
          <a:bodyPr vert="horz" wrap="square" lIns="91440" tIns="45720" rIns="91440" bIns="45720" numCol="1" anchor="t" anchorCtr="0" compatLnSpc="1"/>
          <a:lstStyle/>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Penganguran</a:t>
            </a:r>
            <a:r>
              <a:rPr kumimoji="0" lang="en-US" sz="2400" b="1" i="0" u="none" strike="noStrike" kern="1200" cap="none" spc="0" normalizeH="0" baseline="0" noProof="0" dirty="0">
                <a:ln>
                  <a:noFill/>
                </a:ln>
                <a:solidFill>
                  <a:srgbClr val="002060"/>
                </a:solidFill>
                <a:effectLst/>
                <a:uLnTx/>
                <a:uFillTx/>
                <a:latin typeface="+mn-lt"/>
                <a:ea typeface="+mn-ea"/>
                <a:cs typeface="+mn-cs"/>
              </a:rPr>
              <a:t>  yang  </a:t>
            </a:r>
            <a:r>
              <a:rPr kumimoji="0" lang="en-US" sz="2400" b="1" i="0" u="none" strike="noStrike" kern="1200" cap="none" spc="0" normalizeH="0" baseline="0" noProof="0" dirty="0" err="1">
                <a:ln>
                  <a:noFill/>
                </a:ln>
                <a:solidFill>
                  <a:srgbClr val="002060"/>
                </a:solidFill>
                <a:effectLst/>
                <a:uLnTx/>
                <a:uFillTx/>
                <a:latin typeface="+mn-lt"/>
                <a:ea typeface="+mn-ea"/>
                <a:cs typeface="+mn-cs"/>
              </a:rPr>
              <a:t>relatif</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tinggi</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Inflasi</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Neraca</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Pembayaran</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Internasional</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Kurs</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Nilai</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Tukar</a:t>
            </a:r>
            <a:r>
              <a:rPr kumimoji="0" lang="en-US" sz="2400" b="1" i="0" u="none" strike="noStrike" kern="1200" cap="none" spc="0" normalizeH="0" baseline="0" noProof="0" dirty="0">
                <a:ln>
                  <a:noFill/>
                </a:ln>
                <a:solidFill>
                  <a:srgbClr val="002060"/>
                </a:solidFill>
                <a:effectLst/>
                <a:uLnTx/>
                <a:uFillTx/>
                <a:latin typeface="+mn-lt"/>
                <a:ea typeface="+mn-ea"/>
                <a:cs typeface="+mn-cs"/>
              </a:rPr>
              <a:t> Rupiah) yang </a:t>
            </a:r>
            <a:r>
              <a:rPr kumimoji="0" lang="en-US" sz="2400" b="1" i="0" u="none" strike="noStrike" kern="1200" cap="none" spc="0" normalizeH="0" baseline="0" noProof="0" dirty="0" err="1">
                <a:ln>
                  <a:noFill/>
                </a:ln>
                <a:solidFill>
                  <a:srgbClr val="002060"/>
                </a:solidFill>
                <a:effectLst/>
                <a:uLnTx/>
                <a:uFillTx/>
                <a:latin typeface="+mn-lt"/>
                <a:ea typeface="+mn-ea"/>
                <a:cs typeface="+mn-cs"/>
              </a:rPr>
              <a:t>tidak</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stabil</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Pertumbuhan</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Ekonomi</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Kemiskinan</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defRPr/>
            </a:pPr>
            <a:r>
              <a:rPr kumimoji="0" lang="en-US" sz="2400" b="1" i="0" u="none" strike="noStrike" kern="1200" cap="none" spc="0" normalizeH="0" baseline="0" noProof="0" dirty="0" err="1">
                <a:ln>
                  <a:noFill/>
                </a:ln>
                <a:solidFill>
                  <a:srgbClr val="002060"/>
                </a:solidFill>
                <a:effectLst/>
                <a:uLnTx/>
                <a:uFillTx/>
                <a:latin typeface="+mn-lt"/>
                <a:ea typeface="+mn-ea"/>
                <a:cs typeface="+mn-cs"/>
              </a:rPr>
              <a:t>Ketimpangan</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Distribusi</a:t>
            </a:r>
            <a:r>
              <a:rPr kumimoji="0" lang="en-US" sz="2400" b="1" i="0" u="none" strike="noStrike" kern="1200" cap="none" spc="0" normalizeH="0" baseline="0" noProof="0" dirty="0">
                <a:ln>
                  <a:noFill/>
                </a:ln>
                <a:solidFill>
                  <a:srgbClr val="002060"/>
                </a:solidFill>
                <a:effectLst/>
                <a:uLnTx/>
                <a:uFillTx/>
                <a:latin typeface="+mn-lt"/>
                <a:ea typeface="+mn-ea"/>
                <a:cs typeface="+mn-cs"/>
              </a:rPr>
              <a:t> </a:t>
            </a:r>
            <a:r>
              <a:rPr kumimoji="0" lang="en-US" sz="2400" b="1" i="0" u="none" strike="noStrike" kern="1200" cap="none" spc="0" normalizeH="0" baseline="0" noProof="0" dirty="0" err="1">
                <a:ln>
                  <a:noFill/>
                </a:ln>
                <a:solidFill>
                  <a:srgbClr val="002060"/>
                </a:solidFill>
                <a:effectLst/>
                <a:uLnTx/>
                <a:uFillTx/>
                <a:latin typeface="+mn-lt"/>
                <a:ea typeface="+mn-ea"/>
                <a:cs typeface="+mn-cs"/>
              </a:rPr>
              <a:t>Pendapatan</a:t>
            </a: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pic>
        <p:nvPicPr>
          <p:cNvPr id="5" name="Picture 1"/>
          <p:cNvPicPr>
            <a:picLocks noChangeAspect="1" noChangeArrowheads="1"/>
          </p:cNvPicPr>
          <p:nvPr/>
        </p:nvPicPr>
        <p:blipFill>
          <a:blip r:embed="rId2"/>
          <a:srcRect/>
          <a:stretch>
            <a:fillRect/>
          </a:stretch>
        </p:blipFill>
        <p:spPr bwMode="auto">
          <a:xfrm>
            <a:off x="6705600" y="1752600"/>
            <a:ext cx="2133601" cy="1711325"/>
          </a:xfrm>
          <a:prstGeom prst="rect">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838200" y="762000"/>
            <a:ext cx="6096000" cy="579438"/>
          </a:xfrm>
          <a:ln>
            <a:solidFill>
              <a:srgbClr val="339933"/>
            </a:solidFill>
          </a:ln>
        </p:spPr>
        <p:txBody>
          <a:bodyPr vert="horz" wrap="square" lIns="0" tIns="45720" rIns="0" bIns="0" numCol="1" anchor="b" anchorCtr="0" compatLnSpc="1">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Kerangka</a:t>
            </a:r>
            <a:r>
              <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Analisis</a:t>
            </a:r>
            <a:r>
              <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Ekonomi</a:t>
            </a:r>
            <a:r>
              <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Makro</a:t>
            </a:r>
            <a:endPar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endParaRPr>
          </a:p>
        </p:txBody>
      </p:sp>
      <p:sp>
        <p:nvSpPr>
          <p:cNvPr id="15363" name="Rectangle 3"/>
          <p:cNvSpPr>
            <a:spLocks noGrp="1" noChangeArrowheads="1"/>
          </p:cNvSpPr>
          <p:nvPr>
            <p:ph idx="1"/>
          </p:nvPr>
        </p:nvSpPr>
        <p:spPr>
          <a:xfrm>
            <a:off x="533400" y="1524000"/>
            <a:ext cx="8228013" cy="4760913"/>
          </a:xfrm>
        </p:spPr>
        <p:txBody>
          <a:bodyPr vert="horz" wrap="square" lIns="91440" tIns="45720" rIns="91440" bIns="45720" numCol="1" anchor="t" anchorCtr="0" compatLnSpc="1"/>
          <a:lstStyle/>
          <a:p>
            <a:pPr marL="571500" marR="0" lvl="0" indent="-571500" algn="l"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2 </a:t>
            </a:r>
            <a:r>
              <a:rPr kumimoji="0" lang="en-US" sz="1400" b="0" i="0" u="none" strike="noStrike" kern="1200" cap="none" spc="0" normalizeH="0" baseline="0" noProof="0" dirty="0" err="1">
                <a:ln>
                  <a:noFill/>
                </a:ln>
                <a:solidFill>
                  <a:schemeClr val="tx1"/>
                </a:solidFill>
                <a:effectLst/>
                <a:uLnTx/>
                <a:uFillTx/>
                <a:latin typeface="+mn-lt"/>
                <a:ea typeface="+mn-ea"/>
                <a:cs typeface="+mn-cs"/>
              </a:rPr>
              <a:t>Aspek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tentang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kegiatan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Obyek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tempat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berlangsungnya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kegiatan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Pelaku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ekonomi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571500" marR="0" lvl="0" indent="-571500" algn="l"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Empat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pada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ekonomi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makro</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Uang</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Tenaga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Kerja</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Luar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Negeri</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571500" marR="0" lvl="0" indent="-571500" algn="l"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Pelaku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ekonomi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Rumah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tangga</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a:ln>
                  <a:noFill/>
                </a:ln>
                <a:solidFill>
                  <a:schemeClr val="tx1"/>
                </a:solidFill>
                <a:effectLst/>
                <a:uLnTx/>
                <a:uFillTx/>
                <a:latin typeface="+mn-lt"/>
                <a:ea typeface="+mn-ea"/>
                <a:cs typeface="+mn-cs"/>
              </a:rPr>
              <a:t>Perusahaan</a:t>
            </a: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Pemerintah</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r>
              <a:rPr kumimoji="0" lang="en-US" sz="1400" b="0" i="0" u="none" strike="noStrike" kern="1200" cap="none" spc="0" normalizeH="0" baseline="0" noProof="0" dirty="0">
                <a:ln>
                  <a:noFill/>
                </a:ln>
                <a:solidFill>
                  <a:schemeClr val="tx1"/>
                </a:solidFill>
                <a:effectLst/>
                <a:uLnTx/>
                <a:uFillTx/>
                <a:latin typeface="+mn-lt"/>
                <a:ea typeface="+mn-ea"/>
                <a:cs typeface="+mn-cs"/>
              </a:rPr>
              <a:t>Negara-</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lain</a:t>
            </a: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571500" marR="0" lvl="0" indent="-571500" algn="l"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Sistim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Ekonomi</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938530" marR="0" lvl="1" indent="-571500"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Char char="q"/>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Kapitalisme</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938530" marR="0" lvl="1" indent="-571500"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Char char="q"/>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Sosialis</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938530" marR="0" lvl="1" indent="-571500"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Char char="q"/>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Campuran</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840105" marR="0" lvl="1" indent="-382905" algn="l" defTabSz="914400" rtl="0" eaLnBrk="1" fontAlgn="base" latinLnBrk="0" hangingPunct="1">
              <a:lnSpc>
                <a:spcPct val="90000"/>
              </a:lnSpc>
              <a:spcBef>
                <a:spcPct val="20000"/>
              </a:spcBef>
              <a:spcAft>
                <a:spcPct val="0"/>
              </a:spcAft>
              <a:buClr>
                <a:schemeClr val="accent1"/>
              </a:buClr>
              <a:buSzPct val="85000"/>
              <a:buFont typeface="Wingdings" panose="05000000000000000000" pitchFamily="2" charset="2"/>
              <a:buAutoNum type="arabicPeriod"/>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pic>
        <p:nvPicPr>
          <p:cNvPr id="22533" name="Picture 27"/>
          <p:cNvPicPr>
            <a:picLocks noChangeAspect="1"/>
          </p:cNvPicPr>
          <p:nvPr/>
        </p:nvPicPr>
        <p:blipFill>
          <a:blip r:embed="rId3"/>
          <a:stretch>
            <a:fillRect/>
          </a:stretch>
        </p:blipFill>
        <p:spPr>
          <a:xfrm>
            <a:off x="6324600" y="2514600"/>
            <a:ext cx="1836738" cy="1676400"/>
          </a:xfrm>
          <a:prstGeom prst="rect">
            <a:avLst/>
          </a:prstGeom>
          <a:noFill/>
          <a:ln w="9525">
            <a:noFill/>
          </a:ln>
        </p:spPr>
      </p:pic>
      <p:pic>
        <p:nvPicPr>
          <p:cNvPr id="22534" name="Picture 5"/>
          <p:cNvPicPr>
            <a:picLocks noChangeAspect="1"/>
          </p:cNvPicPr>
          <p:nvPr/>
        </p:nvPicPr>
        <p:blipFill>
          <a:blip r:embed="rId4"/>
          <a:stretch>
            <a:fillRect/>
          </a:stretch>
        </p:blipFill>
        <p:spPr>
          <a:xfrm>
            <a:off x="6324600" y="4495800"/>
            <a:ext cx="1828800" cy="1308100"/>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ontent Placeholder 13"/>
          <p:cNvGraphicFramePr>
            <a:graphicFrameLocks noGrp="1"/>
          </p:cNvGraphicFramePr>
          <p:nvPr>
            <p:ph idx="1"/>
          </p:nvPr>
        </p:nvGraphicFramePr>
        <p:xfrm>
          <a:off x="428625" y="500063"/>
          <a:ext cx="8328025" cy="5516563"/>
        </p:xfrm>
        <a:graphic>
          <a:graphicData uri="http://schemas.openxmlformats.org/drawingml/2006/table">
            <a:tbl>
              <a:tblPr firstRow="1" bandRow="1">
                <a:tableStyleId>{7DF18680-E054-41AD-8BC1-D1AEF772440D}</a:tableStyleId>
              </a:tblPr>
              <a:tblGrid>
                <a:gridCol w="1744847">
                  <a:extLst>
                    <a:ext uri="{9D8B030D-6E8A-4147-A177-3AD203B41FA5}">
                      <a16:colId xmlns:a16="http://schemas.microsoft.com/office/drawing/2014/main" val="20000"/>
                    </a:ext>
                  </a:extLst>
                </a:gridCol>
                <a:gridCol w="1645795">
                  <a:extLst>
                    <a:ext uri="{9D8B030D-6E8A-4147-A177-3AD203B41FA5}">
                      <a16:colId xmlns:a16="http://schemas.microsoft.com/office/drawing/2014/main" val="20001"/>
                    </a:ext>
                  </a:extLst>
                </a:gridCol>
                <a:gridCol w="1645795">
                  <a:extLst>
                    <a:ext uri="{9D8B030D-6E8A-4147-A177-3AD203B41FA5}">
                      <a16:colId xmlns:a16="http://schemas.microsoft.com/office/drawing/2014/main" val="20002"/>
                    </a:ext>
                  </a:extLst>
                </a:gridCol>
                <a:gridCol w="1678224">
                  <a:extLst>
                    <a:ext uri="{9D8B030D-6E8A-4147-A177-3AD203B41FA5}">
                      <a16:colId xmlns:a16="http://schemas.microsoft.com/office/drawing/2014/main" val="20003"/>
                    </a:ext>
                  </a:extLst>
                </a:gridCol>
                <a:gridCol w="1613365">
                  <a:extLst>
                    <a:ext uri="{9D8B030D-6E8A-4147-A177-3AD203B41FA5}">
                      <a16:colId xmlns:a16="http://schemas.microsoft.com/office/drawing/2014/main" val="20004"/>
                    </a:ext>
                  </a:extLst>
                </a:gridCol>
              </a:tblGrid>
              <a:tr h="365729">
                <a:tc gridSpan="5">
                  <a:txBody>
                    <a:bodyPr/>
                    <a:lstStyle/>
                    <a:p>
                      <a:pPr algn="ctr"/>
                      <a:r>
                        <a:rPr lang="en-US" sz="1800" dirty="0">
                          <a:latin typeface="Arial" panose="020B0604020202020204" pitchFamily="34" charset="0"/>
                          <a:cs typeface="Arial" panose="020B0604020202020204" pitchFamily="34" charset="0"/>
                        </a:rPr>
                        <a:t>PERMASALAHAN</a:t>
                      </a:r>
                      <a:r>
                        <a:rPr lang="en-US" sz="1800" baseline="0" dirty="0">
                          <a:latin typeface="Arial" panose="020B0604020202020204" pitchFamily="34" charset="0"/>
                          <a:cs typeface="Arial" panose="020B0604020202020204" pitchFamily="34" charset="0"/>
                        </a:rPr>
                        <a:t> DALAM LINGKUP ILMU EKONOMI</a:t>
                      </a:r>
                      <a:endParaRPr lang="en-US" sz="1800" dirty="0">
                        <a:latin typeface="Arial" panose="020B0604020202020204" pitchFamily="34" charset="0"/>
                        <a:cs typeface="Arial" panose="020B0604020202020204" pitchFamily="34" charset="0"/>
                      </a:endParaRPr>
                    </a:p>
                  </a:txBody>
                  <a:tcPr marL="91433" marR="91433" marT="45711" marB="45711"/>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0"/>
                  </a:ext>
                </a:extLst>
              </a:tr>
              <a:tr h="335250">
                <a:tc>
                  <a:txBody>
                    <a:bodyPr/>
                    <a:lstStyle/>
                    <a:p>
                      <a:endParaRPr lang="en-US" sz="1600">
                        <a:latin typeface="Arial" panose="020B0604020202020204" pitchFamily="34" charset="0"/>
                        <a:cs typeface="Arial" panose="020B0604020202020204" pitchFamily="34" charset="0"/>
                      </a:endParaRPr>
                    </a:p>
                  </a:txBody>
                  <a:tcPr marL="91433" marR="91433" marT="45711" marB="45711"/>
                </a:tc>
                <a:tc>
                  <a:txBody>
                    <a:bodyPr/>
                    <a:lstStyle/>
                    <a:p>
                      <a:r>
                        <a:rPr lang="en-US" sz="1600" b="1">
                          <a:latin typeface="Arial" panose="020B0604020202020204" pitchFamily="34" charset="0"/>
                          <a:cs typeface="Arial" panose="020B0604020202020204" pitchFamily="34" charset="0"/>
                        </a:rPr>
                        <a:t>Produksi</a:t>
                      </a:r>
                    </a:p>
                  </a:txBody>
                  <a:tcPr marL="91433" marR="91433" marT="45711" marB="45711"/>
                </a:tc>
                <a:tc>
                  <a:txBody>
                    <a:bodyPr/>
                    <a:lstStyle/>
                    <a:p>
                      <a:r>
                        <a:rPr lang="en-US" sz="1600" b="1">
                          <a:latin typeface="Arial" panose="020B0604020202020204" pitchFamily="34" charset="0"/>
                          <a:cs typeface="Arial" panose="020B0604020202020204" pitchFamily="34" charset="0"/>
                        </a:rPr>
                        <a:t>Harga</a:t>
                      </a:r>
                    </a:p>
                  </a:txBody>
                  <a:tcPr marL="91433" marR="91433" marT="45711" marB="45711"/>
                </a:tc>
                <a:tc>
                  <a:txBody>
                    <a:bodyPr/>
                    <a:lstStyle/>
                    <a:p>
                      <a:r>
                        <a:rPr lang="en-US" sz="1600" b="1">
                          <a:latin typeface="Arial" panose="020B0604020202020204" pitchFamily="34" charset="0"/>
                          <a:cs typeface="Arial" panose="020B0604020202020204" pitchFamily="34" charset="0"/>
                        </a:rPr>
                        <a:t>Pendapatan</a:t>
                      </a:r>
                    </a:p>
                  </a:txBody>
                  <a:tcPr marL="91433" marR="91433" marT="45711" marB="45711"/>
                </a:tc>
                <a:tc>
                  <a:txBody>
                    <a:bodyPr/>
                    <a:lstStyle/>
                    <a:p>
                      <a:r>
                        <a:rPr lang="en-US" sz="1600" b="1">
                          <a:latin typeface="Arial" panose="020B0604020202020204" pitchFamily="34" charset="0"/>
                          <a:cs typeface="Arial" panose="020B0604020202020204" pitchFamily="34" charset="0"/>
                        </a:rPr>
                        <a:t>Pekerjaan</a:t>
                      </a:r>
                    </a:p>
                  </a:txBody>
                  <a:tcPr marL="91433" marR="91433" marT="45711" marB="45711"/>
                </a:tc>
                <a:extLst>
                  <a:ext uri="{0D108BD9-81ED-4DB2-BD59-A6C34878D82A}">
                    <a16:rowId xmlns:a16="http://schemas.microsoft.com/office/drawing/2014/main" val="10001"/>
                  </a:ext>
                </a:extLst>
              </a:tr>
              <a:tr h="2773534">
                <a:tc>
                  <a:txBody>
                    <a:bodyPr/>
                    <a:lstStyle/>
                    <a:p>
                      <a:r>
                        <a:rPr lang="en-US" sz="1600" b="1">
                          <a:latin typeface="Arial" panose="020B0604020202020204" pitchFamily="34" charset="0"/>
                          <a:cs typeface="Arial" panose="020B0604020202020204" pitchFamily="34" charset="0"/>
                        </a:rPr>
                        <a:t>Mikroekonomi</a:t>
                      </a:r>
                    </a:p>
                  </a:txBody>
                  <a:tcPr marL="91433" marR="91433" marT="45711" marB="45711"/>
                </a:tc>
                <a:tc>
                  <a:txBody>
                    <a:bodyPr/>
                    <a:lstStyle/>
                    <a:p>
                      <a:r>
                        <a:rPr lang="en-US" sz="1600" dirty="0" err="1">
                          <a:latin typeface="Arial" panose="020B0604020202020204" pitchFamily="34" charset="0"/>
                          <a:cs typeface="Arial" panose="020B0604020202020204" pitchFamily="34" charset="0"/>
                        </a:rPr>
                        <a:t>Produksi</a:t>
                      </a:r>
                      <a:r>
                        <a:rPr lang="en-US" sz="1600" dirty="0">
                          <a:latin typeface="Arial" panose="020B0604020202020204" pitchFamily="34" charset="0"/>
                          <a:cs typeface="Arial" panose="020B0604020202020204" pitchFamily="34" charset="0"/>
                        </a:rPr>
                        <a:t>/ output </a:t>
                      </a:r>
                      <a:r>
                        <a:rPr lang="en-US" sz="1600" dirty="0" err="1">
                          <a:latin typeface="Arial" panose="020B0604020202020204" pitchFamily="34" charset="0"/>
                          <a:cs typeface="Arial" panose="020B0604020202020204" pitchFamily="34" charset="0"/>
                        </a:rPr>
                        <a:t>dari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industri</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dan</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b</a:t>
                      </a:r>
                      <a:r>
                        <a:rPr lang="en-US" sz="1600" dirty="0" err="1">
                          <a:latin typeface="Arial" panose="020B0604020202020204" pitchFamily="34" charset="0"/>
                          <a:cs typeface="Arial" panose="020B0604020202020204" pitchFamily="34" charset="0"/>
                        </a:rPr>
                        <a:t>isnis</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individu</a:t>
                      </a:r>
                      <a:endParaRPr lang="en-US" sz="1600" baseline="0" dirty="0">
                        <a:latin typeface="Arial" panose="020B0604020202020204" pitchFamily="34" charset="0"/>
                        <a:cs typeface="Arial" panose="020B0604020202020204" pitchFamily="34" charset="0"/>
                      </a:endParaRPr>
                    </a:p>
                    <a:p>
                      <a:endParaRPr lang="en-US" sz="1600" baseline="0" dirty="0">
                        <a:latin typeface="Arial" panose="020B0604020202020204" pitchFamily="34" charset="0"/>
                        <a:cs typeface="Arial" panose="020B0604020202020204" pitchFamily="34" charset="0"/>
                      </a:endParaRPr>
                    </a:p>
                    <a:p>
                      <a:r>
                        <a:rPr lang="en-US" sz="1600" baseline="0" dirty="0" err="1">
                          <a:latin typeface="Arial" panose="020B0604020202020204" pitchFamily="34" charset="0"/>
                          <a:cs typeface="Arial" panose="020B0604020202020204" pitchFamily="34" charset="0"/>
                        </a:rPr>
                        <a:t>Jumlah</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bahan</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mentah</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kantor</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kendaraan</a:t>
                      </a:r>
                      <a:endParaRPr lang="en-US" sz="1600" dirty="0">
                        <a:latin typeface="Arial" panose="020B0604020202020204" pitchFamily="34" charset="0"/>
                        <a:cs typeface="Arial" panose="020B0604020202020204" pitchFamily="34" charset="0"/>
                      </a:endParaRPr>
                    </a:p>
                  </a:txBody>
                  <a:tcPr marL="91433" marR="91433" marT="45711" marB="45711"/>
                </a:tc>
                <a:tc>
                  <a:txBody>
                    <a:bodyPr/>
                    <a:lstStyle/>
                    <a:p>
                      <a:r>
                        <a:rPr lang="en-US" sz="1600">
                          <a:latin typeface="Arial" panose="020B0604020202020204" pitchFamily="34" charset="0"/>
                          <a:cs typeface="Arial" panose="020B0604020202020204" pitchFamily="34" charset="0"/>
                        </a:rPr>
                        <a:t>Harga dari barang dan jasa individu</a:t>
                      </a:r>
                    </a:p>
                    <a:p>
                      <a:endParaRPr lang="en-US" sz="1600">
                        <a:latin typeface="Arial" panose="020B0604020202020204" pitchFamily="34" charset="0"/>
                        <a:cs typeface="Arial" panose="020B0604020202020204" pitchFamily="34" charset="0"/>
                      </a:endParaRPr>
                    </a:p>
                    <a:p>
                      <a:endParaRPr lang="en-US" sz="1600">
                        <a:latin typeface="Arial" panose="020B0604020202020204" pitchFamily="34" charset="0"/>
                        <a:cs typeface="Arial" panose="020B0604020202020204" pitchFamily="34" charset="0"/>
                      </a:endParaRPr>
                    </a:p>
                    <a:p>
                      <a:r>
                        <a:rPr lang="en-US" sz="1600">
                          <a:latin typeface="Arial" panose="020B0604020202020204" pitchFamily="34" charset="0"/>
                          <a:cs typeface="Arial" panose="020B0604020202020204" pitchFamily="34" charset="0"/>
                        </a:rPr>
                        <a:t>Harga perawatan medis, bahan bakar, pangan,</a:t>
                      </a:r>
                      <a:r>
                        <a:rPr lang="en-US" sz="1600" baseline="0">
                          <a:latin typeface="Arial" panose="020B0604020202020204" pitchFamily="34" charset="0"/>
                          <a:cs typeface="Arial" panose="020B0604020202020204" pitchFamily="34" charset="0"/>
                        </a:rPr>
                        <a:t> dan sewa apartemen</a:t>
                      </a:r>
                      <a:endParaRPr lang="en-US" sz="1600">
                        <a:latin typeface="Arial" panose="020B0604020202020204" pitchFamily="34" charset="0"/>
                        <a:cs typeface="Arial" panose="020B0604020202020204" pitchFamily="34" charset="0"/>
                      </a:endParaRPr>
                    </a:p>
                  </a:txBody>
                  <a:tcPr marL="91433" marR="91433" marT="45711" marB="45711"/>
                </a:tc>
                <a:tc>
                  <a:txBody>
                    <a:bodyPr/>
                    <a:lstStyle/>
                    <a:p>
                      <a:r>
                        <a:rPr lang="en-US" sz="1600">
                          <a:latin typeface="Arial" panose="020B0604020202020204" pitchFamily="34" charset="0"/>
                          <a:cs typeface="Arial" panose="020B0604020202020204" pitchFamily="34" charset="0"/>
                        </a:rPr>
                        <a:t>Distribusi pendapatan dan kekayaan</a:t>
                      </a:r>
                    </a:p>
                    <a:p>
                      <a:endParaRPr lang="en-US" sz="1600">
                        <a:latin typeface="Arial" panose="020B0604020202020204" pitchFamily="34" charset="0"/>
                        <a:cs typeface="Arial" panose="020B0604020202020204" pitchFamily="34" charset="0"/>
                      </a:endParaRPr>
                    </a:p>
                    <a:p>
                      <a:endParaRPr lang="en-US" sz="1600">
                        <a:latin typeface="Arial" panose="020B0604020202020204" pitchFamily="34" charset="0"/>
                        <a:cs typeface="Arial" panose="020B0604020202020204" pitchFamily="34" charset="0"/>
                      </a:endParaRPr>
                    </a:p>
                    <a:p>
                      <a:r>
                        <a:rPr lang="en-US" sz="1600">
                          <a:latin typeface="Arial" panose="020B0604020202020204" pitchFamily="34" charset="0"/>
                          <a:cs typeface="Arial" panose="020B0604020202020204" pitchFamily="34" charset="0"/>
                        </a:rPr>
                        <a:t>Upah industri mobil,</a:t>
                      </a:r>
                      <a:r>
                        <a:rPr lang="en-US" sz="1600" baseline="0">
                          <a:latin typeface="Arial" panose="020B0604020202020204" pitchFamily="34" charset="0"/>
                          <a:cs typeface="Arial" panose="020B0604020202020204" pitchFamily="34" charset="0"/>
                        </a:rPr>
                        <a:t> upah minimum, gaji eksekutif, kemiskinan</a:t>
                      </a:r>
                      <a:endParaRPr lang="en-US" sz="1600">
                        <a:latin typeface="Arial" panose="020B0604020202020204" pitchFamily="34" charset="0"/>
                        <a:cs typeface="Arial" panose="020B0604020202020204" pitchFamily="34" charset="0"/>
                      </a:endParaRPr>
                    </a:p>
                  </a:txBody>
                  <a:tcPr marL="91433" marR="91433" marT="45711" marB="45711"/>
                </a:tc>
                <a:tc>
                  <a:txBody>
                    <a:bodyPr/>
                    <a:lstStyle/>
                    <a:p>
                      <a:r>
                        <a:rPr lang="en-US" sz="1600">
                          <a:latin typeface="Arial" panose="020B0604020202020204" pitchFamily="34" charset="0"/>
                          <a:cs typeface="Arial" panose="020B0604020202020204" pitchFamily="34" charset="0"/>
                        </a:rPr>
                        <a:t>Pekerjaan dalam bisnis dan industri</a:t>
                      </a:r>
                      <a:r>
                        <a:rPr lang="en-US" sz="1600" baseline="0">
                          <a:latin typeface="Arial" panose="020B0604020202020204" pitchFamily="34" charset="0"/>
                          <a:cs typeface="Arial" panose="020B0604020202020204" pitchFamily="34" charset="0"/>
                        </a:rPr>
                        <a:t> individu</a:t>
                      </a:r>
                    </a:p>
                    <a:p>
                      <a:endParaRPr lang="en-US" sz="1600" baseline="0">
                        <a:latin typeface="Arial" panose="020B0604020202020204" pitchFamily="34" charset="0"/>
                        <a:cs typeface="Arial" panose="020B0604020202020204" pitchFamily="34" charset="0"/>
                      </a:endParaRPr>
                    </a:p>
                    <a:p>
                      <a:r>
                        <a:rPr lang="en-US" sz="1600" baseline="0">
                          <a:latin typeface="Arial" panose="020B0604020202020204" pitchFamily="34" charset="0"/>
                          <a:cs typeface="Arial" panose="020B0604020202020204" pitchFamily="34" charset="0"/>
                        </a:rPr>
                        <a:t>Pekerjaan dalam industri baja, jumlah karyawan dalam perusahaan</a:t>
                      </a:r>
                      <a:endParaRPr lang="en-US" sz="1600">
                        <a:latin typeface="Arial" panose="020B0604020202020204" pitchFamily="34" charset="0"/>
                        <a:cs typeface="Arial" panose="020B0604020202020204" pitchFamily="34" charset="0"/>
                      </a:endParaRPr>
                    </a:p>
                  </a:txBody>
                  <a:tcPr marL="91433" marR="91433" marT="45711" marB="45711"/>
                </a:tc>
                <a:extLst>
                  <a:ext uri="{0D108BD9-81ED-4DB2-BD59-A6C34878D82A}">
                    <a16:rowId xmlns:a16="http://schemas.microsoft.com/office/drawing/2014/main" val="10002"/>
                  </a:ext>
                </a:extLst>
              </a:tr>
              <a:tr h="2042049">
                <a:tc>
                  <a:txBody>
                    <a:bodyPr/>
                    <a:lstStyle/>
                    <a:p>
                      <a:r>
                        <a:rPr lang="en-US" sz="1600" b="1">
                          <a:latin typeface="Arial" panose="020B0604020202020204" pitchFamily="34" charset="0"/>
                          <a:cs typeface="Arial" panose="020B0604020202020204" pitchFamily="34" charset="0"/>
                        </a:rPr>
                        <a:t>Makroekonomi</a:t>
                      </a:r>
                    </a:p>
                  </a:txBody>
                  <a:tcPr marL="91433" marR="91433" marT="45711" marB="45711"/>
                </a:tc>
                <a:tc>
                  <a:txBody>
                    <a:bodyPr/>
                    <a:lstStyle/>
                    <a:p>
                      <a:r>
                        <a:rPr lang="en-US" sz="1600">
                          <a:latin typeface="Arial" panose="020B0604020202020204" pitchFamily="34" charset="0"/>
                          <a:cs typeface="Arial" panose="020B0604020202020204" pitchFamily="34" charset="0"/>
                        </a:rPr>
                        <a:t>Produksi/ output</a:t>
                      </a:r>
                      <a:r>
                        <a:rPr lang="en-US" sz="1600" baseline="0">
                          <a:latin typeface="Arial" panose="020B0604020202020204" pitchFamily="34" charset="0"/>
                          <a:cs typeface="Arial" panose="020B0604020202020204" pitchFamily="34" charset="0"/>
                        </a:rPr>
                        <a:t> nasional</a:t>
                      </a:r>
                    </a:p>
                    <a:p>
                      <a:endParaRPr lang="en-US" sz="1600" baseline="0">
                        <a:latin typeface="Arial" panose="020B0604020202020204" pitchFamily="34" charset="0"/>
                        <a:cs typeface="Arial" panose="020B0604020202020204" pitchFamily="34" charset="0"/>
                      </a:endParaRPr>
                    </a:p>
                    <a:p>
                      <a:r>
                        <a:rPr lang="en-US" sz="1600" baseline="0">
                          <a:latin typeface="Arial" panose="020B0604020202020204" pitchFamily="34" charset="0"/>
                          <a:cs typeface="Arial" panose="020B0604020202020204" pitchFamily="34" charset="0"/>
                        </a:rPr>
                        <a:t>Output industri total, produk domestik bruto, pertumbuhan output</a:t>
                      </a:r>
                      <a:endParaRPr lang="en-US" sz="1600">
                        <a:latin typeface="Arial" panose="020B0604020202020204" pitchFamily="34" charset="0"/>
                        <a:cs typeface="Arial" panose="020B0604020202020204" pitchFamily="34" charset="0"/>
                      </a:endParaRPr>
                    </a:p>
                  </a:txBody>
                  <a:tcPr marL="91433" marR="91433" marT="45711" marB="45711"/>
                </a:tc>
                <a:tc>
                  <a:txBody>
                    <a:bodyPr/>
                    <a:lstStyle/>
                    <a:p>
                      <a:r>
                        <a:rPr lang="en-US" sz="1600" dirty="0">
                          <a:latin typeface="Arial" panose="020B0604020202020204" pitchFamily="34" charset="0"/>
                          <a:cs typeface="Arial" panose="020B0604020202020204" pitchFamily="34" charset="0"/>
                        </a:rPr>
                        <a:t>Tingkat</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harga</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agregat</a:t>
                      </a:r>
                      <a:endParaRPr lang="en-US" sz="1600" baseline="0" dirty="0">
                        <a:latin typeface="Arial" panose="020B0604020202020204" pitchFamily="34" charset="0"/>
                        <a:cs typeface="Arial" panose="020B0604020202020204" pitchFamily="34" charset="0"/>
                      </a:endParaRPr>
                    </a:p>
                    <a:p>
                      <a:endParaRPr lang="en-US" sz="1600" baseline="0" dirty="0">
                        <a:latin typeface="Arial" panose="020B0604020202020204" pitchFamily="34" charset="0"/>
                        <a:cs typeface="Arial" panose="020B0604020202020204" pitchFamily="34" charset="0"/>
                      </a:endParaRPr>
                    </a:p>
                    <a:p>
                      <a:r>
                        <a:rPr lang="en-US" sz="1600" baseline="0" dirty="0" err="1">
                          <a:latin typeface="Arial" panose="020B0604020202020204" pitchFamily="34" charset="0"/>
                          <a:cs typeface="Arial" panose="020B0604020202020204" pitchFamily="34" charset="0"/>
                        </a:rPr>
                        <a:t>Harga</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konsumen</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harga</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produsen</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tingkat</a:t>
                      </a:r>
                      <a:r>
                        <a:rPr lang="en-US" sz="1600" baseline="0" dirty="0">
                          <a:latin typeface="Arial" panose="020B0604020202020204" pitchFamily="34" charset="0"/>
                          <a:cs typeface="Arial" panose="020B0604020202020204" pitchFamily="34" charset="0"/>
                        </a:rPr>
                        <a:t> </a:t>
                      </a:r>
                      <a:r>
                        <a:rPr lang="en-US" sz="1600" baseline="0" dirty="0" err="1">
                          <a:latin typeface="Arial" panose="020B0604020202020204" pitchFamily="34" charset="0"/>
                          <a:cs typeface="Arial" panose="020B0604020202020204" pitchFamily="34" charset="0"/>
                        </a:rPr>
                        <a:t>inflasi</a:t>
                      </a:r>
                      <a:endParaRPr lang="en-US" sz="1600" dirty="0">
                        <a:latin typeface="Arial" panose="020B0604020202020204" pitchFamily="34" charset="0"/>
                        <a:cs typeface="Arial" panose="020B0604020202020204" pitchFamily="34" charset="0"/>
                      </a:endParaRPr>
                    </a:p>
                  </a:txBody>
                  <a:tcPr marL="91433" marR="91433" marT="45711" marB="45711"/>
                </a:tc>
                <a:tc>
                  <a:txBody>
                    <a:bodyPr/>
                    <a:lstStyle/>
                    <a:p>
                      <a:r>
                        <a:rPr lang="en-US" sz="1600">
                          <a:latin typeface="Arial" panose="020B0604020202020204" pitchFamily="34" charset="0"/>
                          <a:cs typeface="Arial" panose="020B0604020202020204" pitchFamily="34" charset="0"/>
                        </a:rPr>
                        <a:t>Pendapatan nasional</a:t>
                      </a:r>
                    </a:p>
                    <a:p>
                      <a:endParaRPr lang="en-US" sz="1600">
                        <a:latin typeface="Arial" panose="020B0604020202020204" pitchFamily="34" charset="0"/>
                        <a:cs typeface="Arial" panose="020B0604020202020204" pitchFamily="34" charset="0"/>
                      </a:endParaRPr>
                    </a:p>
                    <a:p>
                      <a:r>
                        <a:rPr lang="en-US" sz="1600">
                          <a:latin typeface="Arial" panose="020B0604020202020204" pitchFamily="34" charset="0"/>
                          <a:cs typeface="Arial" panose="020B0604020202020204" pitchFamily="34" charset="0"/>
                        </a:rPr>
                        <a:t>Upah dan gaji total, laba perusahaan total</a:t>
                      </a:r>
                    </a:p>
                  </a:txBody>
                  <a:tcPr marL="91433" marR="91433" marT="45711" marB="45711"/>
                </a:tc>
                <a:tc>
                  <a:txBody>
                    <a:bodyPr/>
                    <a:lstStyle/>
                    <a:p>
                      <a:r>
                        <a:rPr lang="en-US" sz="1600">
                          <a:latin typeface="Arial" panose="020B0604020202020204" pitchFamily="34" charset="0"/>
                          <a:cs typeface="Arial" panose="020B0604020202020204" pitchFamily="34" charset="0"/>
                        </a:rPr>
                        <a:t>Pekerjaan</a:t>
                      </a:r>
                      <a:r>
                        <a:rPr lang="en-US" sz="1600" baseline="0">
                          <a:latin typeface="Arial" panose="020B0604020202020204" pitchFamily="34" charset="0"/>
                          <a:cs typeface="Arial" panose="020B0604020202020204" pitchFamily="34" charset="0"/>
                        </a:rPr>
                        <a:t> dan pengangguran</a:t>
                      </a:r>
                    </a:p>
                    <a:p>
                      <a:endParaRPr lang="en-US" sz="1600" baseline="0">
                        <a:latin typeface="Arial" panose="020B0604020202020204" pitchFamily="34" charset="0"/>
                        <a:cs typeface="Arial" panose="020B0604020202020204" pitchFamily="34" charset="0"/>
                      </a:endParaRPr>
                    </a:p>
                    <a:p>
                      <a:r>
                        <a:rPr lang="en-US" sz="1600" baseline="0">
                          <a:latin typeface="Arial" panose="020B0604020202020204" pitchFamily="34" charset="0"/>
                          <a:cs typeface="Arial" panose="020B0604020202020204" pitchFamily="34" charset="0"/>
                        </a:rPr>
                        <a:t>Jumlah total pekerjaan, tingkat pengangguran</a:t>
                      </a:r>
                      <a:endParaRPr lang="en-US" sz="1600">
                        <a:latin typeface="Arial" panose="020B0604020202020204" pitchFamily="34" charset="0"/>
                        <a:cs typeface="Arial" panose="020B0604020202020204" pitchFamily="34" charset="0"/>
                      </a:endParaRPr>
                    </a:p>
                  </a:txBody>
                  <a:tcPr marL="91433" marR="91433" marT="45711" marB="45711"/>
                </a:tc>
                <a:extLst>
                  <a:ext uri="{0D108BD9-81ED-4DB2-BD59-A6C34878D82A}">
                    <a16:rowId xmlns:a16="http://schemas.microsoft.com/office/drawing/2014/main" val="10003"/>
                  </a:ext>
                </a:extLst>
              </a:tr>
            </a:tbl>
          </a:graphicData>
        </a:graphic>
      </p:graphicFrame>
      <p:sp>
        <p:nvSpPr>
          <p:cNvPr id="11" name="Footer Placeholder 10"/>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a:xfrm>
            <a:off x="762000" y="533400"/>
            <a:ext cx="7620000" cy="944563"/>
          </a:xfrm>
        </p:spPr>
        <p:txBody>
          <a:bodyPr vert="horz" wrap="square" lIns="0" tIns="45720" rIns="0" bIns="0" numCol="1" anchor="b"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br>
            <a:b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br>
            <a:b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b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Konsep</a:t>
            </a:r>
            <a: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Ekonomi</a:t>
            </a:r>
            <a: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Mikro</a:t>
            </a:r>
            <a: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dengan</a:t>
            </a:r>
            <a: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Ekonomi</a:t>
            </a:r>
            <a: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j-lt"/>
                <a:ea typeface="+mj-ea"/>
                <a:cs typeface="+mj-cs"/>
              </a:rPr>
              <a:t>Makro</a:t>
            </a:r>
            <a:br>
              <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rPr>
            </a:br>
            <a:endParaRPr kumimoji="0" lang="en-US" sz="2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j-lt"/>
              <a:ea typeface="+mj-ea"/>
              <a:cs typeface="+mj-cs"/>
            </a:endParaRPr>
          </a:p>
        </p:txBody>
      </p:sp>
      <p:sp>
        <p:nvSpPr>
          <p:cNvPr id="69637" name="Rectangle 5"/>
          <p:cNvSpPr>
            <a:spLocks noGrp="1"/>
          </p:cNvSpPr>
          <p:nvPr>
            <p:ph idx="1"/>
          </p:nvPr>
        </p:nvSpPr>
        <p:spPr>
          <a:xfrm>
            <a:off x="533400" y="1295400"/>
            <a:ext cx="4038600" cy="4724400"/>
          </a:xfrm>
          <a:ln w="57150" cmpd="thickThin">
            <a:solidFill>
              <a:srgbClr val="66FF99">
                <a:alpha val="100000"/>
              </a:srgbClr>
            </a:solidFill>
            <a:miter lim="800000"/>
          </a:ln>
        </p:spPr>
        <p:txBody>
          <a:bodyPr vert="horz" wrap="square" lIns="91440" tIns="45720" rIns="91440" bIns="45720" anchor="t" anchorCtr="0"/>
          <a:lstStyle/>
          <a:p>
            <a:pPr eaLnBrk="1" hangingPunct="1">
              <a:lnSpc>
                <a:spcPct val="80000"/>
              </a:lnSpc>
            </a:pPr>
            <a:r>
              <a:rPr lang="en-US" altLang="id-ID" sz="1600" dirty="0"/>
              <a:t>Analisis bersifat bagian-bagian / unit terkecil</a:t>
            </a:r>
          </a:p>
          <a:p>
            <a:pPr eaLnBrk="1" hangingPunct="1">
              <a:lnSpc>
                <a:spcPct val="80000"/>
              </a:lnSpc>
            </a:pPr>
            <a:r>
              <a:rPr lang="en-US" altLang="id-ID" sz="1600" dirty="0"/>
              <a:t>Titik berat analisis :</a:t>
            </a:r>
          </a:p>
          <a:p>
            <a:pPr eaLnBrk="1" hangingPunct="1">
              <a:lnSpc>
                <a:spcPct val="80000"/>
              </a:lnSpc>
            </a:pPr>
            <a:r>
              <a:rPr lang="en-US" altLang="id-ID" sz="1600" dirty="0"/>
              <a:t> » cara mewujudkan efisiensi</a:t>
            </a:r>
          </a:p>
          <a:p>
            <a:pPr eaLnBrk="1" hangingPunct="1">
              <a:lnSpc>
                <a:spcPct val="80000"/>
              </a:lnSpc>
            </a:pPr>
            <a:r>
              <a:rPr lang="en-US" altLang="id-ID" sz="1600" dirty="0"/>
              <a:t>  » cara mencapai kepuasan</a:t>
            </a:r>
          </a:p>
          <a:p>
            <a:pPr eaLnBrk="1" hangingPunct="1">
              <a:lnSpc>
                <a:spcPct val="80000"/>
              </a:lnSpc>
            </a:pPr>
            <a:r>
              <a:rPr lang="en-US" altLang="id-ID" sz="1600" dirty="0"/>
              <a:t>Cakupan permasalahan :</a:t>
            </a:r>
          </a:p>
          <a:p>
            <a:pPr lvl="1" eaLnBrk="1" hangingPunct="1">
              <a:lnSpc>
                <a:spcPct val="80000"/>
              </a:lnSpc>
              <a:buFont typeface="Wingdings" panose="05000000000000000000" pitchFamily="2" charset="2"/>
              <a:buChar char="q"/>
            </a:pPr>
            <a:r>
              <a:rPr lang="en-US" altLang="id-ID" sz="1600" dirty="0"/>
              <a:t>teori produksi</a:t>
            </a:r>
          </a:p>
          <a:p>
            <a:pPr lvl="1" eaLnBrk="1" hangingPunct="1">
              <a:lnSpc>
                <a:spcPct val="80000"/>
              </a:lnSpc>
              <a:buFont typeface="Wingdings" panose="05000000000000000000" pitchFamily="2" charset="2"/>
              <a:buChar char="q"/>
            </a:pPr>
            <a:r>
              <a:rPr lang="en-US" altLang="id-ID" sz="1600" dirty="0"/>
              <a:t>biaya produksi</a:t>
            </a:r>
          </a:p>
          <a:p>
            <a:pPr lvl="1" eaLnBrk="1" hangingPunct="1">
              <a:lnSpc>
                <a:spcPct val="80000"/>
              </a:lnSpc>
              <a:buFont typeface="Wingdings" panose="05000000000000000000" pitchFamily="2" charset="2"/>
              <a:buChar char="q"/>
            </a:pPr>
            <a:r>
              <a:rPr lang="en-US" altLang="id-ID" sz="1600" dirty="0"/>
              <a:t>perilaku konsumen</a:t>
            </a:r>
          </a:p>
          <a:p>
            <a:pPr lvl="1" eaLnBrk="1" hangingPunct="1">
              <a:lnSpc>
                <a:spcPct val="80000"/>
              </a:lnSpc>
              <a:buFont typeface="Wingdings" panose="05000000000000000000" pitchFamily="2" charset="2"/>
              <a:buChar char="q"/>
            </a:pPr>
            <a:r>
              <a:rPr lang="en-US" altLang="id-ID" sz="1600" dirty="0"/>
              <a:t>perilaku produsen </a:t>
            </a:r>
          </a:p>
          <a:p>
            <a:pPr lvl="1" eaLnBrk="1" hangingPunct="1">
              <a:lnSpc>
                <a:spcPct val="80000"/>
              </a:lnSpc>
              <a:buFont typeface="Wingdings" panose="05000000000000000000" pitchFamily="2" charset="2"/>
              <a:buChar char="q"/>
            </a:pPr>
            <a:r>
              <a:rPr lang="en-US" altLang="id-ID" sz="1600" dirty="0"/>
              <a:t>struktur pasar</a:t>
            </a:r>
          </a:p>
          <a:p>
            <a:pPr lvl="1" eaLnBrk="1" hangingPunct="1">
              <a:lnSpc>
                <a:spcPct val="80000"/>
              </a:lnSpc>
              <a:buFont typeface="Wingdings" panose="05000000000000000000" pitchFamily="2" charset="2"/>
              <a:buChar char="q"/>
            </a:pPr>
            <a:r>
              <a:rPr lang="en-US" altLang="id-ID" sz="1600" dirty="0"/>
              <a:t>teori konsumsi</a:t>
            </a:r>
          </a:p>
          <a:p>
            <a:pPr lvl="1" eaLnBrk="1" hangingPunct="1">
              <a:lnSpc>
                <a:spcPct val="80000"/>
              </a:lnSpc>
              <a:buFont typeface="Wingdings" panose="05000000000000000000" pitchFamily="2" charset="2"/>
              <a:buChar char="q"/>
            </a:pPr>
            <a:r>
              <a:rPr lang="en-US" altLang="id-ID" sz="1600" dirty="0"/>
              <a:t>teori distribusi</a:t>
            </a:r>
          </a:p>
          <a:p>
            <a:pPr lvl="1" eaLnBrk="1" hangingPunct="1">
              <a:lnSpc>
                <a:spcPct val="80000"/>
              </a:lnSpc>
              <a:buFont typeface="Wingdings" panose="05000000000000000000" pitchFamily="2" charset="2"/>
              <a:buChar char="q"/>
            </a:pPr>
            <a:r>
              <a:rPr lang="en-US" altLang="id-ID" sz="1600" dirty="0"/>
              <a:t>elastisitas</a:t>
            </a:r>
          </a:p>
          <a:p>
            <a:pPr lvl="1" eaLnBrk="1" hangingPunct="1">
              <a:lnSpc>
                <a:spcPct val="80000"/>
              </a:lnSpc>
              <a:buFont typeface="Wingdings" panose="05000000000000000000" pitchFamily="2" charset="2"/>
              <a:buChar char="q"/>
            </a:pPr>
            <a:r>
              <a:rPr lang="en-US" altLang="id-ID" sz="1600" dirty="0"/>
              <a:t>penawaran seorang               konsumen</a:t>
            </a:r>
          </a:p>
          <a:p>
            <a:pPr lvl="1" eaLnBrk="1" hangingPunct="1">
              <a:lnSpc>
                <a:spcPct val="80000"/>
              </a:lnSpc>
              <a:buFont typeface="Wingdings" panose="05000000000000000000" pitchFamily="2" charset="2"/>
              <a:buChar char="q"/>
            </a:pPr>
            <a:r>
              <a:rPr lang="en-US" altLang="id-ID" sz="1600" dirty="0"/>
              <a:t>penawaran seorang</a:t>
            </a:r>
          </a:p>
          <a:p>
            <a:pPr lvl="1" eaLnBrk="1" hangingPunct="1">
              <a:lnSpc>
                <a:spcPct val="80000"/>
              </a:lnSpc>
              <a:buFont typeface="Wingdings" panose="05000000000000000000" pitchFamily="2" charset="2"/>
              <a:buChar char="q"/>
            </a:pPr>
            <a:r>
              <a:rPr lang="en-US" altLang="id-ID" sz="1600" dirty="0"/>
              <a:t>produsen</a:t>
            </a:r>
            <a:endParaRPr lang="el-GR" altLang="id-ID" sz="1600" dirty="0"/>
          </a:p>
          <a:p>
            <a:pPr eaLnBrk="1" hangingPunct="1">
              <a:lnSpc>
                <a:spcPct val="80000"/>
              </a:lnSpc>
            </a:pPr>
            <a:endParaRPr lang="en-US" altLang="id-ID" sz="1600" dirty="0">
              <a:latin typeface="Snap ITC" panose="04040A07060A02020202" pitchFamily="82" charset="0"/>
            </a:endParaRPr>
          </a:p>
        </p:txBody>
      </p:sp>
      <p:sp>
        <p:nvSpPr>
          <p:cNvPr id="5"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9638" name="Rectangle 6"/>
          <p:cNvSpPr/>
          <p:nvPr/>
        </p:nvSpPr>
        <p:spPr>
          <a:xfrm>
            <a:off x="4876800" y="1295400"/>
            <a:ext cx="3657600" cy="4724400"/>
          </a:xfrm>
          <a:prstGeom prst="rect">
            <a:avLst/>
          </a:prstGeom>
          <a:noFill/>
          <a:ln w="57150" cap="flat" cmpd="thinThick">
            <a:solidFill>
              <a:srgbClr val="FFCC00"/>
            </a:solidFill>
            <a:prstDash val="solid"/>
            <a:miter/>
            <a:headEnd type="none" w="med" len="med"/>
            <a:tailEnd type="none" w="med" len="med"/>
          </a:ln>
        </p:spPr>
        <p:txBody>
          <a:bodyPr/>
          <a:lstStyle/>
          <a:p>
            <a:pPr marL="342900" indent="-342900" eaLnBrk="1" hangingPunct="1">
              <a:lnSpc>
                <a:spcPct val="80000"/>
              </a:lnSpc>
              <a:spcBef>
                <a:spcPct val="20000"/>
              </a:spcBef>
              <a:buClr>
                <a:schemeClr val="accent1"/>
              </a:buClr>
              <a:buFont typeface="Wingdings" panose="05000000000000000000" pitchFamily="2" charset="2"/>
              <a:buChar char="l"/>
            </a:pPr>
            <a:r>
              <a:rPr lang="en-US" altLang="id-ID" sz="1700" dirty="0">
                <a:latin typeface="Arial" panose="020B0604020202020204" pitchFamily="34" charset="0"/>
              </a:rPr>
              <a:t>Analisis bersifat menyeluruh (agregat)</a:t>
            </a:r>
          </a:p>
          <a:p>
            <a:pPr marL="342900" indent="-342900" eaLnBrk="1" hangingPunct="1">
              <a:lnSpc>
                <a:spcPct val="80000"/>
              </a:lnSpc>
              <a:spcBef>
                <a:spcPct val="20000"/>
              </a:spcBef>
              <a:buClr>
                <a:schemeClr val="accent1"/>
              </a:buClr>
              <a:buFont typeface="Wingdings" panose="05000000000000000000" pitchFamily="2" charset="2"/>
              <a:buChar char="l"/>
            </a:pPr>
            <a:r>
              <a:rPr lang="en-US" altLang="id-ID" sz="1700" dirty="0">
                <a:latin typeface="Arial" panose="020B0604020202020204" pitchFamily="34" charset="0"/>
              </a:rPr>
              <a:t>Titik berat analisis :</a:t>
            </a:r>
          </a:p>
          <a:p>
            <a:pPr marL="342900" indent="-342900" eaLnBrk="1" hangingPunct="1">
              <a:lnSpc>
                <a:spcPct val="80000"/>
              </a:lnSpc>
              <a:spcBef>
                <a:spcPct val="20000"/>
              </a:spcBef>
              <a:buClr>
                <a:schemeClr val="accent1"/>
              </a:buClr>
              <a:buFont typeface="Wingdings" panose="05000000000000000000" pitchFamily="2" charset="2"/>
            </a:pPr>
            <a:r>
              <a:rPr lang="en-US" altLang="id-ID" sz="1700" dirty="0">
                <a:latin typeface="Snap ITC" panose="04040A07060A02020202" pitchFamily="82" charset="0"/>
              </a:rPr>
              <a:t> » </a:t>
            </a:r>
            <a:r>
              <a:rPr lang="en-US" altLang="id-ID" sz="1700" dirty="0">
                <a:latin typeface="Arial" panose="020B0604020202020204" pitchFamily="34" charset="0"/>
              </a:rPr>
              <a:t>faktor yg menentukan tingkat     kegiatan ekonomi suatu negara</a:t>
            </a:r>
          </a:p>
          <a:p>
            <a:pPr marL="342900" indent="-342900" eaLnBrk="1" hangingPunct="1">
              <a:lnSpc>
                <a:spcPct val="80000"/>
              </a:lnSpc>
              <a:spcBef>
                <a:spcPct val="20000"/>
              </a:spcBef>
              <a:buClr>
                <a:schemeClr val="accent1"/>
              </a:buClr>
              <a:buFont typeface="Wingdings" panose="05000000000000000000" pitchFamily="2" charset="2"/>
            </a:pPr>
            <a:r>
              <a:rPr lang="en-US" altLang="id-ID" sz="1700" dirty="0">
                <a:latin typeface="Snap ITC" panose="04040A07060A02020202" pitchFamily="82" charset="0"/>
              </a:rPr>
              <a:t> » </a:t>
            </a:r>
            <a:r>
              <a:rPr lang="en-US" altLang="id-ID" sz="1700" dirty="0">
                <a:latin typeface="Arial" panose="020B0604020202020204" pitchFamily="34" charset="0"/>
              </a:rPr>
              <a:t>Masalah-masalah utama perekonomian</a:t>
            </a:r>
          </a:p>
          <a:p>
            <a:pPr marL="342900" indent="-342900" eaLnBrk="1" hangingPunct="1">
              <a:lnSpc>
                <a:spcPct val="80000"/>
              </a:lnSpc>
              <a:spcBef>
                <a:spcPct val="20000"/>
              </a:spcBef>
              <a:buClr>
                <a:schemeClr val="accent1"/>
              </a:buClr>
              <a:buFont typeface="Wingdings" panose="05000000000000000000" pitchFamily="2" charset="2"/>
            </a:pPr>
            <a:r>
              <a:rPr lang="en-US" altLang="id-ID" sz="1700" dirty="0">
                <a:latin typeface="Snap ITC" panose="04040A07060A02020202" pitchFamily="82" charset="0"/>
              </a:rPr>
              <a:t> » </a:t>
            </a:r>
            <a:r>
              <a:rPr lang="en-US" altLang="id-ID" sz="1700" dirty="0">
                <a:latin typeface="Arial" panose="020B0604020202020204" pitchFamily="34" charset="0"/>
              </a:rPr>
              <a:t>Peran pemerintah mengatasi masalah ekonomi</a:t>
            </a:r>
          </a:p>
          <a:p>
            <a:pPr marL="342900" indent="-342900" eaLnBrk="1" hangingPunct="1">
              <a:lnSpc>
                <a:spcPct val="80000"/>
              </a:lnSpc>
              <a:spcBef>
                <a:spcPct val="20000"/>
              </a:spcBef>
              <a:buClr>
                <a:schemeClr val="accent1"/>
              </a:buClr>
              <a:buFont typeface="Wingdings" panose="05000000000000000000" pitchFamily="2" charset="2"/>
              <a:buChar char="l"/>
            </a:pPr>
            <a:r>
              <a:rPr lang="en-US" altLang="id-ID" sz="1700" dirty="0">
                <a:latin typeface="Arial" panose="020B0604020202020204" pitchFamily="34" charset="0"/>
              </a:rPr>
              <a:t>Cakupan permasalahan :</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Pendapatan Nasional</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Pertumbuhan ekonomi</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inflasi</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kebijakan ekonomi pemerintah </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Neraca Pembayaran</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Pengangguran</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Pendapatan per kapita</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permintaan seluruh konsumen</a:t>
            </a:r>
          </a:p>
          <a:p>
            <a:pPr marL="742950" lvl="1" indent="-285750" eaLnBrk="1" hangingPunct="1">
              <a:lnSpc>
                <a:spcPct val="80000"/>
              </a:lnSpc>
              <a:spcBef>
                <a:spcPct val="20000"/>
              </a:spcBef>
              <a:buClr>
                <a:schemeClr val="accent1"/>
              </a:buClr>
              <a:buFont typeface="Wingdings" panose="05000000000000000000" pitchFamily="2" charset="2"/>
              <a:buChar char="q"/>
            </a:pPr>
            <a:r>
              <a:rPr lang="en-US" altLang="id-ID" sz="1500" dirty="0">
                <a:latin typeface="Arial" panose="020B0604020202020204" pitchFamily="34" charset="0"/>
              </a:rPr>
              <a:t>penawaran seluruh produsen</a:t>
            </a:r>
            <a:endParaRPr lang="el-GR" altLang="id-ID" sz="1500" dirty="0">
              <a:latin typeface="Arial" panose="020B0604020202020204" pitchFamily="34" charset="0"/>
            </a:endParaRPr>
          </a:p>
          <a:p>
            <a:pPr marL="342900" indent="-342900" eaLnBrk="1" hangingPunct="1">
              <a:lnSpc>
                <a:spcPct val="80000"/>
              </a:lnSpc>
              <a:spcBef>
                <a:spcPct val="20000"/>
              </a:spcBef>
              <a:buClr>
                <a:schemeClr val="accent1"/>
              </a:buClr>
              <a:buFont typeface="Wingdings" panose="05000000000000000000" pitchFamily="2" charset="2"/>
              <a:buChar char="l"/>
            </a:pPr>
            <a:endParaRPr lang="en-US" altLang="id-ID"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69637">
                                            <p:bg/>
                                          </p:spTgt>
                                        </p:tgtEl>
                                        <p:attrNameLst>
                                          <p:attrName>style.visibility</p:attrName>
                                        </p:attrNameLst>
                                      </p:cBhvr>
                                      <p:to>
                                        <p:strVal val="visible"/>
                                      </p:to>
                                    </p:set>
                                    <p:animScale>
                                      <p:cBhvr>
                                        <p:cTn id="7" dur="1000" decel="50000" fill="hold">
                                          <p:stCondLst>
                                            <p:cond delay="0"/>
                                          </p:stCondLst>
                                        </p:cTn>
                                        <p:tgtEl>
                                          <p:spTgt spid="69637">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8" dur="1000" decel="50000" fill="hold">
                                          <p:stCondLst>
                                            <p:cond delay="0"/>
                                          </p:stCondLst>
                                        </p:cTn>
                                        <p:tgtEl>
                                          <p:spTgt spid="69637">
                                            <p:bg/>
                                          </p:spTgt>
                                        </p:tgtEl>
                                        <p:attrNameLst>
                                          <p:attrName>ppt_x</p:attrName>
                                          <p:attrName>ppt_y</p:attrName>
                                        </p:attrNameLst>
                                      </p:cBhvr>
                                    </p:animMotion>
                                    <p:animEffect transition="in" filter="fade">
                                      <p:cBhvr>
                                        <p:cTn id="9" dur="1000"/>
                                        <p:tgtEl>
                                          <p:spTgt spid="69637">
                                            <p:bg/>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69637">
                                            <p:txEl>
                                              <p:pRg st="0" end="0"/>
                                            </p:txEl>
                                          </p:spTgt>
                                        </p:tgtEl>
                                        <p:attrNameLst>
                                          <p:attrName>style.visibility</p:attrName>
                                        </p:attrNameLst>
                                      </p:cBhvr>
                                      <p:to>
                                        <p:strVal val="visible"/>
                                      </p:to>
                                    </p:set>
                                    <p:animScale>
                                      <p:cBhvr>
                                        <p:cTn id="14" dur="1000" decel="50000" fill="hold">
                                          <p:stCondLst>
                                            <p:cond delay="0"/>
                                          </p:stCondLst>
                                        </p:cTn>
                                        <p:tgtEl>
                                          <p:spTgt spid="69637">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15" dur="1000" decel="50000" fill="hold">
                                          <p:stCondLst>
                                            <p:cond delay="0"/>
                                          </p:stCondLst>
                                        </p:cTn>
                                        <p:tgtEl>
                                          <p:spTgt spid="69637">
                                            <p:txEl>
                                              <p:pRg st="0" end="0"/>
                                            </p:txEl>
                                          </p:spTgt>
                                        </p:tgtEl>
                                        <p:attrNameLst>
                                          <p:attrName>ppt_x</p:attrName>
                                          <p:attrName>ppt_y</p:attrName>
                                        </p:attrNameLst>
                                      </p:cBhvr>
                                    </p:animMotion>
                                    <p:animEffect transition="in" filter="fade">
                                      <p:cBhvr>
                                        <p:cTn id="16" dur="1000"/>
                                        <p:tgtEl>
                                          <p:spTgt spid="6963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69637">
                                            <p:txEl>
                                              <p:pRg st="1" end="1"/>
                                            </p:txEl>
                                          </p:spTgt>
                                        </p:tgtEl>
                                        <p:attrNameLst>
                                          <p:attrName>style.visibility</p:attrName>
                                        </p:attrNameLst>
                                      </p:cBhvr>
                                      <p:to>
                                        <p:strVal val="visible"/>
                                      </p:to>
                                    </p:set>
                                    <p:animScale>
                                      <p:cBhvr>
                                        <p:cTn id="21" dur="1000" decel="50000" fill="hold">
                                          <p:stCondLst>
                                            <p:cond delay="0"/>
                                          </p:stCondLst>
                                        </p:cTn>
                                        <p:tgtEl>
                                          <p:spTgt spid="69637">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22" dur="1000" decel="50000" fill="hold">
                                          <p:stCondLst>
                                            <p:cond delay="0"/>
                                          </p:stCondLst>
                                        </p:cTn>
                                        <p:tgtEl>
                                          <p:spTgt spid="69637">
                                            <p:txEl>
                                              <p:pRg st="1" end="1"/>
                                            </p:txEl>
                                          </p:spTgt>
                                        </p:tgtEl>
                                        <p:attrNameLst>
                                          <p:attrName>ppt_x</p:attrName>
                                          <p:attrName>ppt_y</p:attrName>
                                        </p:attrNameLst>
                                      </p:cBhvr>
                                    </p:animMotion>
                                    <p:animEffect transition="in" filter="fade">
                                      <p:cBhvr>
                                        <p:cTn id="23" dur="1000"/>
                                        <p:tgtEl>
                                          <p:spTgt spid="6963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69637">
                                            <p:txEl>
                                              <p:pRg st="2" end="2"/>
                                            </p:txEl>
                                          </p:spTgt>
                                        </p:tgtEl>
                                        <p:attrNameLst>
                                          <p:attrName>style.visibility</p:attrName>
                                        </p:attrNameLst>
                                      </p:cBhvr>
                                      <p:to>
                                        <p:strVal val="visible"/>
                                      </p:to>
                                    </p:set>
                                    <p:animScale>
                                      <p:cBhvr>
                                        <p:cTn id="28" dur="1000" decel="50000" fill="hold">
                                          <p:stCondLst>
                                            <p:cond delay="0"/>
                                          </p:stCondLst>
                                        </p:cTn>
                                        <p:tgtEl>
                                          <p:spTgt spid="69637">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29" dur="1000" decel="50000" fill="hold">
                                          <p:stCondLst>
                                            <p:cond delay="0"/>
                                          </p:stCondLst>
                                        </p:cTn>
                                        <p:tgtEl>
                                          <p:spTgt spid="69637">
                                            <p:txEl>
                                              <p:pRg st="2" end="2"/>
                                            </p:txEl>
                                          </p:spTgt>
                                        </p:tgtEl>
                                        <p:attrNameLst>
                                          <p:attrName>ppt_x</p:attrName>
                                          <p:attrName>ppt_y</p:attrName>
                                        </p:attrNameLst>
                                      </p:cBhvr>
                                    </p:animMotion>
                                    <p:animEffect transition="in" filter="fade">
                                      <p:cBhvr>
                                        <p:cTn id="30" dur="1000"/>
                                        <p:tgtEl>
                                          <p:spTgt spid="6963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69637">
                                            <p:txEl>
                                              <p:pRg st="3" end="3"/>
                                            </p:txEl>
                                          </p:spTgt>
                                        </p:tgtEl>
                                        <p:attrNameLst>
                                          <p:attrName>style.visibility</p:attrName>
                                        </p:attrNameLst>
                                      </p:cBhvr>
                                      <p:to>
                                        <p:strVal val="visible"/>
                                      </p:to>
                                    </p:set>
                                    <p:animScale>
                                      <p:cBhvr>
                                        <p:cTn id="35" dur="1000" decel="50000" fill="hold">
                                          <p:stCondLst>
                                            <p:cond delay="0"/>
                                          </p:stCondLst>
                                        </p:cTn>
                                        <p:tgtEl>
                                          <p:spTgt spid="69637">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36" dur="1000" decel="50000" fill="hold">
                                          <p:stCondLst>
                                            <p:cond delay="0"/>
                                          </p:stCondLst>
                                        </p:cTn>
                                        <p:tgtEl>
                                          <p:spTgt spid="69637">
                                            <p:txEl>
                                              <p:pRg st="3" end="3"/>
                                            </p:txEl>
                                          </p:spTgt>
                                        </p:tgtEl>
                                        <p:attrNameLst>
                                          <p:attrName>ppt_x</p:attrName>
                                          <p:attrName>ppt_y</p:attrName>
                                        </p:attrNameLst>
                                      </p:cBhvr>
                                    </p:animMotion>
                                    <p:animEffect transition="in" filter="fade">
                                      <p:cBhvr>
                                        <p:cTn id="37" dur="1000"/>
                                        <p:tgtEl>
                                          <p:spTgt spid="6963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69637">
                                            <p:txEl>
                                              <p:pRg st="4" end="4"/>
                                            </p:txEl>
                                          </p:spTgt>
                                        </p:tgtEl>
                                        <p:attrNameLst>
                                          <p:attrName>style.visibility</p:attrName>
                                        </p:attrNameLst>
                                      </p:cBhvr>
                                      <p:to>
                                        <p:strVal val="visible"/>
                                      </p:to>
                                    </p:set>
                                    <p:animScale>
                                      <p:cBhvr>
                                        <p:cTn id="42" dur="1000" decel="50000" fill="hold">
                                          <p:stCondLst>
                                            <p:cond delay="0"/>
                                          </p:stCondLst>
                                        </p:cTn>
                                        <p:tgtEl>
                                          <p:spTgt spid="6963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43" dur="1000" decel="50000" fill="hold">
                                          <p:stCondLst>
                                            <p:cond delay="0"/>
                                          </p:stCondLst>
                                        </p:cTn>
                                        <p:tgtEl>
                                          <p:spTgt spid="69637">
                                            <p:txEl>
                                              <p:pRg st="4" end="4"/>
                                            </p:txEl>
                                          </p:spTgt>
                                        </p:tgtEl>
                                        <p:attrNameLst>
                                          <p:attrName>ppt_x</p:attrName>
                                          <p:attrName>ppt_y</p:attrName>
                                        </p:attrNameLst>
                                      </p:cBhvr>
                                    </p:animMotion>
                                    <p:animEffect transition="in" filter="fade">
                                      <p:cBhvr>
                                        <p:cTn id="44" dur="1000"/>
                                        <p:tgtEl>
                                          <p:spTgt spid="69637">
                                            <p:txEl>
                                              <p:pRg st="4" end="4"/>
                                            </p:txEl>
                                          </p:spTgt>
                                        </p:tgtEl>
                                      </p:cBhvr>
                                    </p:animEffect>
                                  </p:childTnLst>
                                </p:cTn>
                              </p:par>
                              <p:par>
                                <p:cTn id="45" presetID="52" presetClass="entr" presetSubtype="0" fill="hold" grpId="0" nodeType="withEffect">
                                  <p:stCondLst>
                                    <p:cond delay="0"/>
                                  </p:stCondLst>
                                  <p:childTnLst>
                                    <p:set>
                                      <p:cBhvr>
                                        <p:cTn id="46" dur="1" fill="hold">
                                          <p:stCondLst>
                                            <p:cond delay="0"/>
                                          </p:stCondLst>
                                        </p:cTn>
                                        <p:tgtEl>
                                          <p:spTgt spid="69637">
                                            <p:txEl>
                                              <p:pRg st="5" end="5"/>
                                            </p:txEl>
                                          </p:spTgt>
                                        </p:tgtEl>
                                        <p:attrNameLst>
                                          <p:attrName>style.visibility</p:attrName>
                                        </p:attrNameLst>
                                      </p:cBhvr>
                                      <p:to>
                                        <p:strVal val="visible"/>
                                      </p:to>
                                    </p:set>
                                    <p:animScale>
                                      <p:cBhvr>
                                        <p:cTn id="47" dur="1000" decel="50000" fill="hold">
                                          <p:stCondLst>
                                            <p:cond delay="0"/>
                                          </p:stCondLst>
                                        </p:cTn>
                                        <p:tgtEl>
                                          <p:spTgt spid="69637">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48" dur="1000" decel="50000" fill="hold">
                                          <p:stCondLst>
                                            <p:cond delay="0"/>
                                          </p:stCondLst>
                                        </p:cTn>
                                        <p:tgtEl>
                                          <p:spTgt spid="69637">
                                            <p:txEl>
                                              <p:pRg st="5" end="5"/>
                                            </p:txEl>
                                          </p:spTgt>
                                        </p:tgtEl>
                                        <p:attrNameLst>
                                          <p:attrName>ppt_x</p:attrName>
                                          <p:attrName>ppt_y</p:attrName>
                                        </p:attrNameLst>
                                      </p:cBhvr>
                                    </p:animMotion>
                                    <p:animEffect transition="in" filter="fade">
                                      <p:cBhvr>
                                        <p:cTn id="49" dur="1000"/>
                                        <p:tgtEl>
                                          <p:spTgt spid="69637">
                                            <p:txEl>
                                              <p:pRg st="5" end="5"/>
                                            </p:txEl>
                                          </p:spTgt>
                                        </p:tgtEl>
                                      </p:cBhvr>
                                    </p:animEffect>
                                  </p:childTnLst>
                                </p:cTn>
                              </p:par>
                              <p:par>
                                <p:cTn id="50" presetID="52" presetClass="entr" presetSubtype="0" fill="hold" grpId="0" nodeType="withEffect">
                                  <p:stCondLst>
                                    <p:cond delay="0"/>
                                  </p:stCondLst>
                                  <p:childTnLst>
                                    <p:set>
                                      <p:cBhvr>
                                        <p:cTn id="51" dur="1" fill="hold">
                                          <p:stCondLst>
                                            <p:cond delay="0"/>
                                          </p:stCondLst>
                                        </p:cTn>
                                        <p:tgtEl>
                                          <p:spTgt spid="69637">
                                            <p:txEl>
                                              <p:pRg st="6" end="6"/>
                                            </p:txEl>
                                          </p:spTgt>
                                        </p:tgtEl>
                                        <p:attrNameLst>
                                          <p:attrName>style.visibility</p:attrName>
                                        </p:attrNameLst>
                                      </p:cBhvr>
                                      <p:to>
                                        <p:strVal val="visible"/>
                                      </p:to>
                                    </p:set>
                                    <p:animScale>
                                      <p:cBhvr>
                                        <p:cTn id="52" dur="1000" decel="50000" fill="hold">
                                          <p:stCondLst>
                                            <p:cond delay="0"/>
                                          </p:stCondLst>
                                        </p:cTn>
                                        <p:tgtEl>
                                          <p:spTgt spid="69637">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53" dur="1000" decel="50000" fill="hold">
                                          <p:stCondLst>
                                            <p:cond delay="0"/>
                                          </p:stCondLst>
                                        </p:cTn>
                                        <p:tgtEl>
                                          <p:spTgt spid="69637">
                                            <p:txEl>
                                              <p:pRg st="6" end="6"/>
                                            </p:txEl>
                                          </p:spTgt>
                                        </p:tgtEl>
                                        <p:attrNameLst>
                                          <p:attrName>ppt_x</p:attrName>
                                          <p:attrName>ppt_y</p:attrName>
                                        </p:attrNameLst>
                                      </p:cBhvr>
                                    </p:animMotion>
                                    <p:animEffect transition="in" filter="fade">
                                      <p:cBhvr>
                                        <p:cTn id="54" dur="1000"/>
                                        <p:tgtEl>
                                          <p:spTgt spid="69637">
                                            <p:txEl>
                                              <p:pRg st="6" end="6"/>
                                            </p:txEl>
                                          </p:spTgt>
                                        </p:tgtEl>
                                      </p:cBhvr>
                                    </p:animEffect>
                                  </p:childTnLst>
                                </p:cTn>
                              </p:par>
                              <p:par>
                                <p:cTn id="55" presetID="52" presetClass="entr" presetSubtype="0" fill="hold" grpId="0" nodeType="withEffect">
                                  <p:stCondLst>
                                    <p:cond delay="0"/>
                                  </p:stCondLst>
                                  <p:childTnLst>
                                    <p:set>
                                      <p:cBhvr>
                                        <p:cTn id="56" dur="1" fill="hold">
                                          <p:stCondLst>
                                            <p:cond delay="0"/>
                                          </p:stCondLst>
                                        </p:cTn>
                                        <p:tgtEl>
                                          <p:spTgt spid="69637">
                                            <p:txEl>
                                              <p:pRg st="7" end="7"/>
                                            </p:txEl>
                                          </p:spTgt>
                                        </p:tgtEl>
                                        <p:attrNameLst>
                                          <p:attrName>style.visibility</p:attrName>
                                        </p:attrNameLst>
                                      </p:cBhvr>
                                      <p:to>
                                        <p:strVal val="visible"/>
                                      </p:to>
                                    </p:set>
                                    <p:animScale>
                                      <p:cBhvr>
                                        <p:cTn id="57" dur="1000" decel="50000" fill="hold">
                                          <p:stCondLst>
                                            <p:cond delay="0"/>
                                          </p:stCondLst>
                                        </p:cTn>
                                        <p:tgtEl>
                                          <p:spTgt spid="69637">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58" dur="1000" decel="50000" fill="hold">
                                          <p:stCondLst>
                                            <p:cond delay="0"/>
                                          </p:stCondLst>
                                        </p:cTn>
                                        <p:tgtEl>
                                          <p:spTgt spid="69637">
                                            <p:txEl>
                                              <p:pRg st="7" end="7"/>
                                            </p:txEl>
                                          </p:spTgt>
                                        </p:tgtEl>
                                        <p:attrNameLst>
                                          <p:attrName>ppt_x</p:attrName>
                                          <p:attrName>ppt_y</p:attrName>
                                        </p:attrNameLst>
                                      </p:cBhvr>
                                    </p:animMotion>
                                    <p:animEffect transition="in" filter="fade">
                                      <p:cBhvr>
                                        <p:cTn id="59" dur="1000"/>
                                        <p:tgtEl>
                                          <p:spTgt spid="69637">
                                            <p:txEl>
                                              <p:pRg st="7" end="7"/>
                                            </p:txEl>
                                          </p:spTgt>
                                        </p:tgtEl>
                                      </p:cBhvr>
                                    </p:animEffect>
                                  </p:childTnLst>
                                </p:cTn>
                              </p:par>
                              <p:par>
                                <p:cTn id="60" presetID="52" presetClass="entr" presetSubtype="0" fill="hold" grpId="0" nodeType="withEffect">
                                  <p:stCondLst>
                                    <p:cond delay="0"/>
                                  </p:stCondLst>
                                  <p:childTnLst>
                                    <p:set>
                                      <p:cBhvr>
                                        <p:cTn id="61" dur="1" fill="hold">
                                          <p:stCondLst>
                                            <p:cond delay="0"/>
                                          </p:stCondLst>
                                        </p:cTn>
                                        <p:tgtEl>
                                          <p:spTgt spid="69637">
                                            <p:txEl>
                                              <p:pRg st="8" end="8"/>
                                            </p:txEl>
                                          </p:spTgt>
                                        </p:tgtEl>
                                        <p:attrNameLst>
                                          <p:attrName>style.visibility</p:attrName>
                                        </p:attrNameLst>
                                      </p:cBhvr>
                                      <p:to>
                                        <p:strVal val="visible"/>
                                      </p:to>
                                    </p:set>
                                    <p:animScale>
                                      <p:cBhvr>
                                        <p:cTn id="62" dur="1000" decel="50000" fill="hold">
                                          <p:stCondLst>
                                            <p:cond delay="0"/>
                                          </p:stCondLst>
                                        </p:cTn>
                                        <p:tgtEl>
                                          <p:spTgt spid="69637">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63" dur="1000" decel="50000" fill="hold">
                                          <p:stCondLst>
                                            <p:cond delay="0"/>
                                          </p:stCondLst>
                                        </p:cTn>
                                        <p:tgtEl>
                                          <p:spTgt spid="69637">
                                            <p:txEl>
                                              <p:pRg st="8" end="8"/>
                                            </p:txEl>
                                          </p:spTgt>
                                        </p:tgtEl>
                                        <p:attrNameLst>
                                          <p:attrName>ppt_x</p:attrName>
                                          <p:attrName>ppt_y</p:attrName>
                                        </p:attrNameLst>
                                      </p:cBhvr>
                                    </p:animMotion>
                                    <p:animEffect transition="in" filter="fade">
                                      <p:cBhvr>
                                        <p:cTn id="64" dur="1000"/>
                                        <p:tgtEl>
                                          <p:spTgt spid="69637">
                                            <p:txEl>
                                              <p:pRg st="8" end="8"/>
                                            </p:txEl>
                                          </p:spTgt>
                                        </p:tgtEl>
                                      </p:cBhvr>
                                    </p:animEffect>
                                  </p:childTnLst>
                                </p:cTn>
                              </p:par>
                              <p:par>
                                <p:cTn id="65" presetID="52" presetClass="entr" presetSubtype="0" fill="hold" grpId="0" nodeType="withEffect">
                                  <p:stCondLst>
                                    <p:cond delay="0"/>
                                  </p:stCondLst>
                                  <p:childTnLst>
                                    <p:set>
                                      <p:cBhvr>
                                        <p:cTn id="66" dur="1" fill="hold">
                                          <p:stCondLst>
                                            <p:cond delay="0"/>
                                          </p:stCondLst>
                                        </p:cTn>
                                        <p:tgtEl>
                                          <p:spTgt spid="69637">
                                            <p:txEl>
                                              <p:pRg st="9" end="9"/>
                                            </p:txEl>
                                          </p:spTgt>
                                        </p:tgtEl>
                                        <p:attrNameLst>
                                          <p:attrName>style.visibility</p:attrName>
                                        </p:attrNameLst>
                                      </p:cBhvr>
                                      <p:to>
                                        <p:strVal val="visible"/>
                                      </p:to>
                                    </p:set>
                                    <p:animScale>
                                      <p:cBhvr>
                                        <p:cTn id="67" dur="1000" decel="50000" fill="hold">
                                          <p:stCondLst>
                                            <p:cond delay="0"/>
                                          </p:stCondLst>
                                        </p:cTn>
                                        <p:tgtEl>
                                          <p:spTgt spid="69637">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68" dur="1000" decel="50000" fill="hold">
                                          <p:stCondLst>
                                            <p:cond delay="0"/>
                                          </p:stCondLst>
                                        </p:cTn>
                                        <p:tgtEl>
                                          <p:spTgt spid="69637">
                                            <p:txEl>
                                              <p:pRg st="9" end="9"/>
                                            </p:txEl>
                                          </p:spTgt>
                                        </p:tgtEl>
                                        <p:attrNameLst>
                                          <p:attrName>ppt_x</p:attrName>
                                          <p:attrName>ppt_y</p:attrName>
                                        </p:attrNameLst>
                                      </p:cBhvr>
                                    </p:animMotion>
                                    <p:animEffect transition="in" filter="fade">
                                      <p:cBhvr>
                                        <p:cTn id="69" dur="1000"/>
                                        <p:tgtEl>
                                          <p:spTgt spid="69637">
                                            <p:txEl>
                                              <p:pRg st="9" end="9"/>
                                            </p:txEl>
                                          </p:spTgt>
                                        </p:tgtEl>
                                      </p:cBhvr>
                                    </p:animEffect>
                                  </p:childTnLst>
                                </p:cTn>
                              </p:par>
                              <p:par>
                                <p:cTn id="70" presetID="52" presetClass="entr" presetSubtype="0" fill="hold" grpId="0" nodeType="withEffect">
                                  <p:stCondLst>
                                    <p:cond delay="0"/>
                                  </p:stCondLst>
                                  <p:childTnLst>
                                    <p:set>
                                      <p:cBhvr>
                                        <p:cTn id="71" dur="1" fill="hold">
                                          <p:stCondLst>
                                            <p:cond delay="0"/>
                                          </p:stCondLst>
                                        </p:cTn>
                                        <p:tgtEl>
                                          <p:spTgt spid="69637">
                                            <p:txEl>
                                              <p:pRg st="10" end="10"/>
                                            </p:txEl>
                                          </p:spTgt>
                                        </p:tgtEl>
                                        <p:attrNameLst>
                                          <p:attrName>style.visibility</p:attrName>
                                        </p:attrNameLst>
                                      </p:cBhvr>
                                      <p:to>
                                        <p:strVal val="visible"/>
                                      </p:to>
                                    </p:set>
                                    <p:animScale>
                                      <p:cBhvr>
                                        <p:cTn id="72" dur="1000" decel="50000" fill="hold">
                                          <p:stCondLst>
                                            <p:cond delay="0"/>
                                          </p:stCondLst>
                                        </p:cTn>
                                        <p:tgtEl>
                                          <p:spTgt spid="69637">
                                            <p:txEl>
                                              <p:pRg st="10" end="1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73" dur="1000" decel="50000" fill="hold">
                                          <p:stCondLst>
                                            <p:cond delay="0"/>
                                          </p:stCondLst>
                                        </p:cTn>
                                        <p:tgtEl>
                                          <p:spTgt spid="69637">
                                            <p:txEl>
                                              <p:pRg st="10" end="10"/>
                                            </p:txEl>
                                          </p:spTgt>
                                        </p:tgtEl>
                                        <p:attrNameLst>
                                          <p:attrName>ppt_x</p:attrName>
                                          <p:attrName>ppt_y</p:attrName>
                                        </p:attrNameLst>
                                      </p:cBhvr>
                                    </p:animMotion>
                                    <p:animEffect transition="in" filter="fade">
                                      <p:cBhvr>
                                        <p:cTn id="74" dur="1000"/>
                                        <p:tgtEl>
                                          <p:spTgt spid="69637">
                                            <p:txEl>
                                              <p:pRg st="10" end="10"/>
                                            </p:txEl>
                                          </p:spTgt>
                                        </p:tgtEl>
                                      </p:cBhvr>
                                    </p:animEffect>
                                  </p:childTnLst>
                                </p:cTn>
                              </p:par>
                              <p:par>
                                <p:cTn id="75" presetID="52" presetClass="entr" presetSubtype="0" fill="hold" grpId="0" nodeType="withEffect">
                                  <p:stCondLst>
                                    <p:cond delay="0"/>
                                  </p:stCondLst>
                                  <p:childTnLst>
                                    <p:set>
                                      <p:cBhvr>
                                        <p:cTn id="76" dur="1" fill="hold">
                                          <p:stCondLst>
                                            <p:cond delay="0"/>
                                          </p:stCondLst>
                                        </p:cTn>
                                        <p:tgtEl>
                                          <p:spTgt spid="69637">
                                            <p:txEl>
                                              <p:pRg st="11" end="11"/>
                                            </p:txEl>
                                          </p:spTgt>
                                        </p:tgtEl>
                                        <p:attrNameLst>
                                          <p:attrName>style.visibility</p:attrName>
                                        </p:attrNameLst>
                                      </p:cBhvr>
                                      <p:to>
                                        <p:strVal val="visible"/>
                                      </p:to>
                                    </p:set>
                                    <p:animScale>
                                      <p:cBhvr>
                                        <p:cTn id="77" dur="1000" decel="50000" fill="hold">
                                          <p:stCondLst>
                                            <p:cond delay="0"/>
                                          </p:stCondLst>
                                        </p:cTn>
                                        <p:tgtEl>
                                          <p:spTgt spid="69637">
                                            <p:txEl>
                                              <p:pRg st="11" end="1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78" dur="1000" decel="50000" fill="hold">
                                          <p:stCondLst>
                                            <p:cond delay="0"/>
                                          </p:stCondLst>
                                        </p:cTn>
                                        <p:tgtEl>
                                          <p:spTgt spid="69637">
                                            <p:txEl>
                                              <p:pRg st="11" end="11"/>
                                            </p:txEl>
                                          </p:spTgt>
                                        </p:tgtEl>
                                        <p:attrNameLst>
                                          <p:attrName>ppt_x</p:attrName>
                                          <p:attrName>ppt_y</p:attrName>
                                        </p:attrNameLst>
                                      </p:cBhvr>
                                    </p:animMotion>
                                    <p:animEffect transition="in" filter="fade">
                                      <p:cBhvr>
                                        <p:cTn id="79" dur="1000"/>
                                        <p:tgtEl>
                                          <p:spTgt spid="69637">
                                            <p:txEl>
                                              <p:pRg st="11" end="11"/>
                                            </p:txEl>
                                          </p:spTgt>
                                        </p:tgtEl>
                                      </p:cBhvr>
                                    </p:animEffect>
                                  </p:childTnLst>
                                </p:cTn>
                              </p:par>
                              <p:par>
                                <p:cTn id="80" presetID="52" presetClass="entr" presetSubtype="0" fill="hold" grpId="0" nodeType="withEffect">
                                  <p:stCondLst>
                                    <p:cond delay="0"/>
                                  </p:stCondLst>
                                  <p:childTnLst>
                                    <p:set>
                                      <p:cBhvr>
                                        <p:cTn id="81" dur="1" fill="hold">
                                          <p:stCondLst>
                                            <p:cond delay="0"/>
                                          </p:stCondLst>
                                        </p:cTn>
                                        <p:tgtEl>
                                          <p:spTgt spid="69637">
                                            <p:txEl>
                                              <p:pRg st="12" end="12"/>
                                            </p:txEl>
                                          </p:spTgt>
                                        </p:tgtEl>
                                        <p:attrNameLst>
                                          <p:attrName>style.visibility</p:attrName>
                                        </p:attrNameLst>
                                      </p:cBhvr>
                                      <p:to>
                                        <p:strVal val="visible"/>
                                      </p:to>
                                    </p:set>
                                    <p:animScale>
                                      <p:cBhvr>
                                        <p:cTn id="82" dur="1000" decel="50000" fill="hold">
                                          <p:stCondLst>
                                            <p:cond delay="0"/>
                                          </p:stCondLst>
                                        </p:cTn>
                                        <p:tgtEl>
                                          <p:spTgt spid="69637">
                                            <p:txEl>
                                              <p:pRg st="12" end="1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83" dur="1000" decel="50000" fill="hold">
                                          <p:stCondLst>
                                            <p:cond delay="0"/>
                                          </p:stCondLst>
                                        </p:cTn>
                                        <p:tgtEl>
                                          <p:spTgt spid="69637">
                                            <p:txEl>
                                              <p:pRg st="12" end="12"/>
                                            </p:txEl>
                                          </p:spTgt>
                                        </p:tgtEl>
                                        <p:attrNameLst>
                                          <p:attrName>ppt_x</p:attrName>
                                          <p:attrName>ppt_y</p:attrName>
                                        </p:attrNameLst>
                                      </p:cBhvr>
                                    </p:animMotion>
                                    <p:animEffect transition="in" filter="fade">
                                      <p:cBhvr>
                                        <p:cTn id="84" dur="1000"/>
                                        <p:tgtEl>
                                          <p:spTgt spid="69637">
                                            <p:txEl>
                                              <p:pRg st="12" end="12"/>
                                            </p:txEl>
                                          </p:spTgt>
                                        </p:tgtEl>
                                      </p:cBhvr>
                                    </p:animEffect>
                                  </p:childTnLst>
                                </p:cTn>
                              </p:par>
                              <p:par>
                                <p:cTn id="85" presetID="52" presetClass="entr" presetSubtype="0" fill="hold" grpId="0" nodeType="withEffect">
                                  <p:stCondLst>
                                    <p:cond delay="0"/>
                                  </p:stCondLst>
                                  <p:childTnLst>
                                    <p:set>
                                      <p:cBhvr>
                                        <p:cTn id="86" dur="1" fill="hold">
                                          <p:stCondLst>
                                            <p:cond delay="0"/>
                                          </p:stCondLst>
                                        </p:cTn>
                                        <p:tgtEl>
                                          <p:spTgt spid="69637">
                                            <p:txEl>
                                              <p:pRg st="13" end="13"/>
                                            </p:txEl>
                                          </p:spTgt>
                                        </p:tgtEl>
                                        <p:attrNameLst>
                                          <p:attrName>style.visibility</p:attrName>
                                        </p:attrNameLst>
                                      </p:cBhvr>
                                      <p:to>
                                        <p:strVal val="visible"/>
                                      </p:to>
                                    </p:set>
                                    <p:animScale>
                                      <p:cBhvr>
                                        <p:cTn id="87" dur="1000" decel="50000" fill="hold">
                                          <p:stCondLst>
                                            <p:cond delay="0"/>
                                          </p:stCondLst>
                                        </p:cTn>
                                        <p:tgtEl>
                                          <p:spTgt spid="69637">
                                            <p:txEl>
                                              <p:pRg st="13" end="1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88" dur="1000" decel="50000" fill="hold">
                                          <p:stCondLst>
                                            <p:cond delay="0"/>
                                          </p:stCondLst>
                                        </p:cTn>
                                        <p:tgtEl>
                                          <p:spTgt spid="69637">
                                            <p:txEl>
                                              <p:pRg st="13" end="13"/>
                                            </p:txEl>
                                          </p:spTgt>
                                        </p:tgtEl>
                                        <p:attrNameLst>
                                          <p:attrName>ppt_x</p:attrName>
                                          <p:attrName>ppt_y</p:attrName>
                                        </p:attrNameLst>
                                      </p:cBhvr>
                                    </p:animMotion>
                                    <p:animEffect transition="in" filter="fade">
                                      <p:cBhvr>
                                        <p:cTn id="89" dur="1000"/>
                                        <p:tgtEl>
                                          <p:spTgt spid="69637">
                                            <p:txEl>
                                              <p:pRg st="13" end="13"/>
                                            </p:txEl>
                                          </p:spTgt>
                                        </p:tgtEl>
                                      </p:cBhvr>
                                    </p:animEffect>
                                  </p:childTnLst>
                                </p:cTn>
                              </p:par>
                              <p:par>
                                <p:cTn id="90" presetID="52" presetClass="entr" presetSubtype="0" fill="hold" grpId="0" nodeType="withEffect">
                                  <p:stCondLst>
                                    <p:cond delay="0"/>
                                  </p:stCondLst>
                                  <p:childTnLst>
                                    <p:set>
                                      <p:cBhvr>
                                        <p:cTn id="91" dur="1" fill="hold">
                                          <p:stCondLst>
                                            <p:cond delay="0"/>
                                          </p:stCondLst>
                                        </p:cTn>
                                        <p:tgtEl>
                                          <p:spTgt spid="69637">
                                            <p:txEl>
                                              <p:pRg st="14" end="14"/>
                                            </p:txEl>
                                          </p:spTgt>
                                        </p:tgtEl>
                                        <p:attrNameLst>
                                          <p:attrName>style.visibility</p:attrName>
                                        </p:attrNameLst>
                                      </p:cBhvr>
                                      <p:to>
                                        <p:strVal val="visible"/>
                                      </p:to>
                                    </p:set>
                                    <p:animScale>
                                      <p:cBhvr>
                                        <p:cTn id="92" dur="1000" decel="50000" fill="hold">
                                          <p:stCondLst>
                                            <p:cond delay="0"/>
                                          </p:stCondLst>
                                        </p:cTn>
                                        <p:tgtEl>
                                          <p:spTgt spid="69637">
                                            <p:txEl>
                                              <p:pRg st="14" end="1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93" dur="1000" decel="50000" fill="hold">
                                          <p:stCondLst>
                                            <p:cond delay="0"/>
                                          </p:stCondLst>
                                        </p:cTn>
                                        <p:tgtEl>
                                          <p:spTgt spid="69637">
                                            <p:txEl>
                                              <p:pRg st="14" end="14"/>
                                            </p:txEl>
                                          </p:spTgt>
                                        </p:tgtEl>
                                        <p:attrNameLst>
                                          <p:attrName>ppt_x</p:attrName>
                                          <p:attrName>ppt_y</p:attrName>
                                        </p:attrNameLst>
                                      </p:cBhvr>
                                    </p:animMotion>
                                    <p:animEffect transition="in" filter="fade">
                                      <p:cBhvr>
                                        <p:cTn id="94" dur="1000"/>
                                        <p:tgtEl>
                                          <p:spTgt spid="69637">
                                            <p:txEl>
                                              <p:pRg st="14" end="14"/>
                                            </p:txEl>
                                          </p:spTgt>
                                        </p:tgtEl>
                                      </p:cBhvr>
                                    </p:animEffect>
                                  </p:childTnLst>
                                </p:cTn>
                              </p:par>
                              <p:par>
                                <p:cTn id="95" presetID="52" presetClass="entr" presetSubtype="0" fill="hold" grpId="0" nodeType="withEffect">
                                  <p:stCondLst>
                                    <p:cond delay="0"/>
                                  </p:stCondLst>
                                  <p:childTnLst>
                                    <p:set>
                                      <p:cBhvr>
                                        <p:cTn id="96" dur="1" fill="hold">
                                          <p:stCondLst>
                                            <p:cond delay="0"/>
                                          </p:stCondLst>
                                        </p:cTn>
                                        <p:tgtEl>
                                          <p:spTgt spid="69637">
                                            <p:txEl>
                                              <p:pRg st="15" end="15"/>
                                            </p:txEl>
                                          </p:spTgt>
                                        </p:tgtEl>
                                        <p:attrNameLst>
                                          <p:attrName>style.visibility</p:attrName>
                                        </p:attrNameLst>
                                      </p:cBhvr>
                                      <p:to>
                                        <p:strVal val="visible"/>
                                      </p:to>
                                    </p:set>
                                    <p:animScale>
                                      <p:cBhvr>
                                        <p:cTn id="97" dur="1000" decel="50000" fill="hold">
                                          <p:stCondLst>
                                            <p:cond delay="0"/>
                                          </p:stCondLst>
                                        </p:cTn>
                                        <p:tgtEl>
                                          <p:spTgt spid="69637">
                                            <p:txEl>
                                              <p:pRg st="15" end="1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98" dur="1000" decel="50000" fill="hold">
                                          <p:stCondLst>
                                            <p:cond delay="0"/>
                                          </p:stCondLst>
                                        </p:cTn>
                                        <p:tgtEl>
                                          <p:spTgt spid="69637">
                                            <p:txEl>
                                              <p:pRg st="15" end="15"/>
                                            </p:txEl>
                                          </p:spTgt>
                                        </p:tgtEl>
                                        <p:attrNameLst>
                                          <p:attrName>ppt_x</p:attrName>
                                          <p:attrName>ppt_y</p:attrName>
                                        </p:attrNameLst>
                                      </p:cBhvr>
                                    </p:animMotion>
                                    <p:animEffect transition="in" filter="fade">
                                      <p:cBhvr>
                                        <p:cTn id="99" dur="1000"/>
                                        <p:tgtEl>
                                          <p:spTgt spid="69637">
                                            <p:txEl>
                                              <p:pRg st="15" end="15"/>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30" presetClass="entr" presetSubtype="0" fill="hold" grpId="0" nodeType="clickEffect">
                                  <p:stCondLst>
                                    <p:cond delay="0"/>
                                  </p:stCondLst>
                                  <p:childTnLst>
                                    <p:set>
                                      <p:cBhvr>
                                        <p:cTn id="103" dur="1" fill="hold">
                                          <p:stCondLst>
                                            <p:cond delay="0"/>
                                          </p:stCondLst>
                                        </p:cTn>
                                        <p:tgtEl>
                                          <p:spTgt spid="69638">
                                            <p:bg/>
                                          </p:spTgt>
                                        </p:tgtEl>
                                        <p:attrNameLst>
                                          <p:attrName>style.visibility</p:attrName>
                                        </p:attrNameLst>
                                      </p:cBhvr>
                                      <p:to>
                                        <p:strVal val="visible"/>
                                      </p:to>
                                    </p:set>
                                    <p:animEffect transition="in" filter="fade">
                                      <p:cBhvr>
                                        <p:cTn id="104" dur="800" decel="100000"/>
                                        <p:tgtEl>
                                          <p:spTgt spid="69638">
                                            <p:bg/>
                                          </p:spTgt>
                                        </p:tgtEl>
                                      </p:cBhvr>
                                    </p:animEffect>
                                    <p:anim calcmode="lin" valueType="num">
                                      <p:cBhvr>
                                        <p:cTn id="105" dur="800" decel="100000" fill="hold"/>
                                        <p:tgtEl>
                                          <p:spTgt spid="69638">
                                            <p:bg/>
                                          </p:spTgt>
                                        </p:tgtEl>
                                        <p:attrNameLst>
                                          <p:attrName>style.rotation</p:attrName>
                                        </p:attrNameLst>
                                      </p:cBhvr>
                                      <p:tavLst>
                                        <p:tav tm="0">
                                          <p:val>
                                            <p:fltVal val="-90"/>
                                          </p:val>
                                        </p:tav>
                                        <p:tav tm="100000">
                                          <p:val>
                                            <p:fltVal val="0"/>
                                          </p:val>
                                        </p:tav>
                                      </p:tavLst>
                                    </p:anim>
                                    <p:anim calcmode="lin" valueType="num">
                                      <p:cBhvr>
                                        <p:cTn id="106" dur="800" decel="100000" fill="hold"/>
                                        <p:tgtEl>
                                          <p:spTgt spid="69638">
                                            <p:bg/>
                                          </p:spTgt>
                                        </p:tgtEl>
                                        <p:attrNameLst>
                                          <p:attrName>ppt_x</p:attrName>
                                        </p:attrNameLst>
                                      </p:cBhvr>
                                      <p:tavLst>
                                        <p:tav tm="0">
                                          <p:val>
                                            <p:strVal val="#ppt_x+0.4"/>
                                          </p:val>
                                        </p:tav>
                                        <p:tav tm="100000">
                                          <p:val>
                                            <p:strVal val="#ppt_x-0.05"/>
                                          </p:val>
                                        </p:tav>
                                      </p:tavLst>
                                    </p:anim>
                                    <p:anim calcmode="lin" valueType="num">
                                      <p:cBhvr>
                                        <p:cTn id="107" dur="800" decel="100000" fill="hold"/>
                                        <p:tgtEl>
                                          <p:spTgt spid="69638">
                                            <p:bg/>
                                          </p:spTgt>
                                        </p:tgtEl>
                                        <p:attrNameLst>
                                          <p:attrName>ppt_y</p:attrName>
                                        </p:attrNameLst>
                                      </p:cBhvr>
                                      <p:tavLst>
                                        <p:tav tm="0">
                                          <p:val>
                                            <p:strVal val="#ppt_y-0.4"/>
                                          </p:val>
                                        </p:tav>
                                        <p:tav tm="100000">
                                          <p:val>
                                            <p:strVal val="#ppt_y+0.1"/>
                                          </p:val>
                                        </p:tav>
                                      </p:tavLst>
                                    </p:anim>
                                    <p:anim calcmode="lin" valueType="num">
                                      <p:cBhvr>
                                        <p:cTn id="108" dur="200" accel="100000" fill="hold">
                                          <p:stCondLst>
                                            <p:cond delay="800"/>
                                          </p:stCondLst>
                                        </p:cTn>
                                        <p:tgtEl>
                                          <p:spTgt spid="69638">
                                            <p:bg/>
                                          </p:spTgt>
                                        </p:tgtEl>
                                        <p:attrNameLst>
                                          <p:attrName>ppt_x</p:attrName>
                                        </p:attrNameLst>
                                      </p:cBhvr>
                                      <p:tavLst>
                                        <p:tav tm="0">
                                          <p:val>
                                            <p:strVal val="#ppt_x-0.05"/>
                                          </p:val>
                                        </p:tav>
                                        <p:tav tm="100000">
                                          <p:val>
                                            <p:strVal val="#ppt_x"/>
                                          </p:val>
                                        </p:tav>
                                      </p:tavLst>
                                    </p:anim>
                                    <p:anim calcmode="lin" valueType="num">
                                      <p:cBhvr>
                                        <p:cTn id="109" dur="200" accel="100000" fill="hold">
                                          <p:stCondLst>
                                            <p:cond delay="800"/>
                                          </p:stCondLst>
                                        </p:cTn>
                                        <p:tgtEl>
                                          <p:spTgt spid="69638">
                                            <p:bg/>
                                          </p:spTgt>
                                        </p:tgtEl>
                                        <p:attrNameLst>
                                          <p:attrName>ppt_y</p:attrName>
                                        </p:attrNameLst>
                                      </p:cBhvr>
                                      <p:tavLst>
                                        <p:tav tm="0">
                                          <p:val>
                                            <p:strVal val="#ppt_y+0.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30" presetClass="entr" presetSubtype="0" fill="hold" grpId="0" nodeType="clickEffect">
                                  <p:stCondLst>
                                    <p:cond delay="0"/>
                                  </p:stCondLst>
                                  <p:childTnLst>
                                    <p:set>
                                      <p:cBhvr>
                                        <p:cTn id="113" dur="1" fill="hold">
                                          <p:stCondLst>
                                            <p:cond delay="0"/>
                                          </p:stCondLst>
                                        </p:cTn>
                                        <p:tgtEl>
                                          <p:spTgt spid="69638">
                                            <p:txEl>
                                              <p:pRg st="0" end="0"/>
                                            </p:txEl>
                                          </p:spTgt>
                                        </p:tgtEl>
                                        <p:attrNameLst>
                                          <p:attrName>style.visibility</p:attrName>
                                        </p:attrNameLst>
                                      </p:cBhvr>
                                      <p:to>
                                        <p:strVal val="visible"/>
                                      </p:to>
                                    </p:set>
                                    <p:animEffect transition="in" filter="fade">
                                      <p:cBhvr>
                                        <p:cTn id="114" dur="800" decel="100000"/>
                                        <p:tgtEl>
                                          <p:spTgt spid="69638">
                                            <p:txEl>
                                              <p:pRg st="0" end="0"/>
                                            </p:txEl>
                                          </p:spTgt>
                                        </p:tgtEl>
                                      </p:cBhvr>
                                    </p:animEffect>
                                    <p:anim calcmode="lin" valueType="num">
                                      <p:cBhvr>
                                        <p:cTn id="115" dur="800" decel="100000" fill="hold"/>
                                        <p:tgtEl>
                                          <p:spTgt spid="69638">
                                            <p:txEl>
                                              <p:pRg st="0" end="0"/>
                                            </p:txEl>
                                          </p:spTgt>
                                        </p:tgtEl>
                                        <p:attrNameLst>
                                          <p:attrName>style.rotation</p:attrName>
                                        </p:attrNameLst>
                                      </p:cBhvr>
                                      <p:tavLst>
                                        <p:tav tm="0">
                                          <p:val>
                                            <p:fltVal val="-90"/>
                                          </p:val>
                                        </p:tav>
                                        <p:tav tm="100000">
                                          <p:val>
                                            <p:fltVal val="0"/>
                                          </p:val>
                                        </p:tav>
                                      </p:tavLst>
                                    </p:anim>
                                    <p:anim calcmode="lin" valueType="num">
                                      <p:cBhvr>
                                        <p:cTn id="116" dur="800" decel="100000" fill="hold"/>
                                        <p:tgtEl>
                                          <p:spTgt spid="69638">
                                            <p:txEl>
                                              <p:pRg st="0" end="0"/>
                                            </p:txEl>
                                          </p:spTgt>
                                        </p:tgtEl>
                                        <p:attrNameLst>
                                          <p:attrName>ppt_x</p:attrName>
                                        </p:attrNameLst>
                                      </p:cBhvr>
                                      <p:tavLst>
                                        <p:tav tm="0">
                                          <p:val>
                                            <p:strVal val="#ppt_x+0.4"/>
                                          </p:val>
                                        </p:tav>
                                        <p:tav tm="100000">
                                          <p:val>
                                            <p:strVal val="#ppt_x-0.05"/>
                                          </p:val>
                                        </p:tav>
                                      </p:tavLst>
                                    </p:anim>
                                    <p:anim calcmode="lin" valueType="num">
                                      <p:cBhvr>
                                        <p:cTn id="117" dur="800" decel="100000" fill="hold"/>
                                        <p:tgtEl>
                                          <p:spTgt spid="69638">
                                            <p:txEl>
                                              <p:pRg st="0" end="0"/>
                                            </p:txEl>
                                          </p:spTgt>
                                        </p:tgtEl>
                                        <p:attrNameLst>
                                          <p:attrName>ppt_y</p:attrName>
                                        </p:attrNameLst>
                                      </p:cBhvr>
                                      <p:tavLst>
                                        <p:tav tm="0">
                                          <p:val>
                                            <p:strVal val="#ppt_y-0.4"/>
                                          </p:val>
                                        </p:tav>
                                        <p:tav tm="100000">
                                          <p:val>
                                            <p:strVal val="#ppt_y+0.1"/>
                                          </p:val>
                                        </p:tav>
                                      </p:tavLst>
                                    </p:anim>
                                    <p:anim calcmode="lin" valueType="num">
                                      <p:cBhvr>
                                        <p:cTn id="118" dur="200" accel="100000" fill="hold">
                                          <p:stCondLst>
                                            <p:cond delay="800"/>
                                          </p:stCondLst>
                                        </p:cTn>
                                        <p:tgtEl>
                                          <p:spTgt spid="69638">
                                            <p:txEl>
                                              <p:pRg st="0" end="0"/>
                                            </p:txEl>
                                          </p:spTgt>
                                        </p:tgtEl>
                                        <p:attrNameLst>
                                          <p:attrName>ppt_x</p:attrName>
                                        </p:attrNameLst>
                                      </p:cBhvr>
                                      <p:tavLst>
                                        <p:tav tm="0">
                                          <p:val>
                                            <p:strVal val="#ppt_x-0.05"/>
                                          </p:val>
                                        </p:tav>
                                        <p:tav tm="100000">
                                          <p:val>
                                            <p:strVal val="#ppt_x"/>
                                          </p:val>
                                        </p:tav>
                                      </p:tavLst>
                                    </p:anim>
                                    <p:anim calcmode="lin" valueType="num">
                                      <p:cBhvr>
                                        <p:cTn id="119" dur="200" accel="100000" fill="hold">
                                          <p:stCondLst>
                                            <p:cond delay="800"/>
                                          </p:stCondLst>
                                        </p:cTn>
                                        <p:tgtEl>
                                          <p:spTgt spid="69638">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30" presetClass="entr" presetSubtype="0" fill="hold" grpId="0" nodeType="clickEffect">
                                  <p:stCondLst>
                                    <p:cond delay="0"/>
                                  </p:stCondLst>
                                  <p:childTnLst>
                                    <p:set>
                                      <p:cBhvr>
                                        <p:cTn id="123" dur="1" fill="hold">
                                          <p:stCondLst>
                                            <p:cond delay="0"/>
                                          </p:stCondLst>
                                        </p:cTn>
                                        <p:tgtEl>
                                          <p:spTgt spid="69638">
                                            <p:txEl>
                                              <p:pRg st="1" end="1"/>
                                            </p:txEl>
                                          </p:spTgt>
                                        </p:tgtEl>
                                        <p:attrNameLst>
                                          <p:attrName>style.visibility</p:attrName>
                                        </p:attrNameLst>
                                      </p:cBhvr>
                                      <p:to>
                                        <p:strVal val="visible"/>
                                      </p:to>
                                    </p:set>
                                    <p:animEffect transition="in" filter="fade">
                                      <p:cBhvr>
                                        <p:cTn id="124" dur="800" decel="100000"/>
                                        <p:tgtEl>
                                          <p:spTgt spid="69638">
                                            <p:txEl>
                                              <p:pRg st="1" end="1"/>
                                            </p:txEl>
                                          </p:spTgt>
                                        </p:tgtEl>
                                      </p:cBhvr>
                                    </p:animEffect>
                                    <p:anim calcmode="lin" valueType="num">
                                      <p:cBhvr>
                                        <p:cTn id="125" dur="800" decel="100000" fill="hold"/>
                                        <p:tgtEl>
                                          <p:spTgt spid="69638">
                                            <p:txEl>
                                              <p:pRg st="1" end="1"/>
                                            </p:txEl>
                                          </p:spTgt>
                                        </p:tgtEl>
                                        <p:attrNameLst>
                                          <p:attrName>style.rotation</p:attrName>
                                        </p:attrNameLst>
                                      </p:cBhvr>
                                      <p:tavLst>
                                        <p:tav tm="0">
                                          <p:val>
                                            <p:fltVal val="-90"/>
                                          </p:val>
                                        </p:tav>
                                        <p:tav tm="100000">
                                          <p:val>
                                            <p:fltVal val="0"/>
                                          </p:val>
                                        </p:tav>
                                      </p:tavLst>
                                    </p:anim>
                                    <p:anim calcmode="lin" valueType="num">
                                      <p:cBhvr>
                                        <p:cTn id="126" dur="800" decel="100000" fill="hold"/>
                                        <p:tgtEl>
                                          <p:spTgt spid="69638">
                                            <p:txEl>
                                              <p:pRg st="1" end="1"/>
                                            </p:txEl>
                                          </p:spTgt>
                                        </p:tgtEl>
                                        <p:attrNameLst>
                                          <p:attrName>ppt_x</p:attrName>
                                        </p:attrNameLst>
                                      </p:cBhvr>
                                      <p:tavLst>
                                        <p:tav tm="0">
                                          <p:val>
                                            <p:strVal val="#ppt_x+0.4"/>
                                          </p:val>
                                        </p:tav>
                                        <p:tav tm="100000">
                                          <p:val>
                                            <p:strVal val="#ppt_x-0.05"/>
                                          </p:val>
                                        </p:tav>
                                      </p:tavLst>
                                    </p:anim>
                                    <p:anim calcmode="lin" valueType="num">
                                      <p:cBhvr>
                                        <p:cTn id="127" dur="800" decel="100000" fill="hold"/>
                                        <p:tgtEl>
                                          <p:spTgt spid="69638">
                                            <p:txEl>
                                              <p:pRg st="1" end="1"/>
                                            </p:txEl>
                                          </p:spTgt>
                                        </p:tgtEl>
                                        <p:attrNameLst>
                                          <p:attrName>ppt_y</p:attrName>
                                        </p:attrNameLst>
                                      </p:cBhvr>
                                      <p:tavLst>
                                        <p:tav tm="0">
                                          <p:val>
                                            <p:strVal val="#ppt_y-0.4"/>
                                          </p:val>
                                        </p:tav>
                                        <p:tav tm="100000">
                                          <p:val>
                                            <p:strVal val="#ppt_y+0.1"/>
                                          </p:val>
                                        </p:tav>
                                      </p:tavLst>
                                    </p:anim>
                                    <p:anim calcmode="lin" valueType="num">
                                      <p:cBhvr>
                                        <p:cTn id="128" dur="200" accel="100000" fill="hold">
                                          <p:stCondLst>
                                            <p:cond delay="800"/>
                                          </p:stCondLst>
                                        </p:cTn>
                                        <p:tgtEl>
                                          <p:spTgt spid="69638">
                                            <p:txEl>
                                              <p:pRg st="1" end="1"/>
                                            </p:txEl>
                                          </p:spTgt>
                                        </p:tgtEl>
                                        <p:attrNameLst>
                                          <p:attrName>ppt_x</p:attrName>
                                        </p:attrNameLst>
                                      </p:cBhvr>
                                      <p:tavLst>
                                        <p:tav tm="0">
                                          <p:val>
                                            <p:strVal val="#ppt_x-0.05"/>
                                          </p:val>
                                        </p:tav>
                                        <p:tav tm="100000">
                                          <p:val>
                                            <p:strVal val="#ppt_x"/>
                                          </p:val>
                                        </p:tav>
                                      </p:tavLst>
                                    </p:anim>
                                    <p:anim calcmode="lin" valueType="num">
                                      <p:cBhvr>
                                        <p:cTn id="129" dur="200" accel="100000" fill="hold">
                                          <p:stCondLst>
                                            <p:cond delay="800"/>
                                          </p:stCondLst>
                                        </p:cTn>
                                        <p:tgtEl>
                                          <p:spTgt spid="69638">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30" presetClass="entr" presetSubtype="0" fill="hold" grpId="0" nodeType="clickEffect">
                                  <p:stCondLst>
                                    <p:cond delay="0"/>
                                  </p:stCondLst>
                                  <p:childTnLst>
                                    <p:set>
                                      <p:cBhvr>
                                        <p:cTn id="133" dur="1" fill="hold">
                                          <p:stCondLst>
                                            <p:cond delay="0"/>
                                          </p:stCondLst>
                                        </p:cTn>
                                        <p:tgtEl>
                                          <p:spTgt spid="69638">
                                            <p:txEl>
                                              <p:pRg st="2" end="2"/>
                                            </p:txEl>
                                          </p:spTgt>
                                        </p:tgtEl>
                                        <p:attrNameLst>
                                          <p:attrName>style.visibility</p:attrName>
                                        </p:attrNameLst>
                                      </p:cBhvr>
                                      <p:to>
                                        <p:strVal val="visible"/>
                                      </p:to>
                                    </p:set>
                                    <p:animEffect transition="in" filter="fade">
                                      <p:cBhvr>
                                        <p:cTn id="134" dur="800" decel="100000"/>
                                        <p:tgtEl>
                                          <p:spTgt spid="69638">
                                            <p:txEl>
                                              <p:pRg st="2" end="2"/>
                                            </p:txEl>
                                          </p:spTgt>
                                        </p:tgtEl>
                                      </p:cBhvr>
                                    </p:animEffect>
                                    <p:anim calcmode="lin" valueType="num">
                                      <p:cBhvr>
                                        <p:cTn id="135" dur="800" decel="100000" fill="hold"/>
                                        <p:tgtEl>
                                          <p:spTgt spid="69638">
                                            <p:txEl>
                                              <p:pRg st="2" end="2"/>
                                            </p:txEl>
                                          </p:spTgt>
                                        </p:tgtEl>
                                        <p:attrNameLst>
                                          <p:attrName>style.rotation</p:attrName>
                                        </p:attrNameLst>
                                      </p:cBhvr>
                                      <p:tavLst>
                                        <p:tav tm="0">
                                          <p:val>
                                            <p:fltVal val="-90"/>
                                          </p:val>
                                        </p:tav>
                                        <p:tav tm="100000">
                                          <p:val>
                                            <p:fltVal val="0"/>
                                          </p:val>
                                        </p:tav>
                                      </p:tavLst>
                                    </p:anim>
                                    <p:anim calcmode="lin" valueType="num">
                                      <p:cBhvr>
                                        <p:cTn id="136" dur="800" decel="100000" fill="hold"/>
                                        <p:tgtEl>
                                          <p:spTgt spid="69638">
                                            <p:txEl>
                                              <p:pRg st="2" end="2"/>
                                            </p:txEl>
                                          </p:spTgt>
                                        </p:tgtEl>
                                        <p:attrNameLst>
                                          <p:attrName>ppt_x</p:attrName>
                                        </p:attrNameLst>
                                      </p:cBhvr>
                                      <p:tavLst>
                                        <p:tav tm="0">
                                          <p:val>
                                            <p:strVal val="#ppt_x+0.4"/>
                                          </p:val>
                                        </p:tav>
                                        <p:tav tm="100000">
                                          <p:val>
                                            <p:strVal val="#ppt_x-0.05"/>
                                          </p:val>
                                        </p:tav>
                                      </p:tavLst>
                                    </p:anim>
                                    <p:anim calcmode="lin" valueType="num">
                                      <p:cBhvr>
                                        <p:cTn id="137" dur="800" decel="100000" fill="hold"/>
                                        <p:tgtEl>
                                          <p:spTgt spid="69638">
                                            <p:txEl>
                                              <p:pRg st="2" end="2"/>
                                            </p:txEl>
                                          </p:spTgt>
                                        </p:tgtEl>
                                        <p:attrNameLst>
                                          <p:attrName>ppt_y</p:attrName>
                                        </p:attrNameLst>
                                      </p:cBhvr>
                                      <p:tavLst>
                                        <p:tav tm="0">
                                          <p:val>
                                            <p:strVal val="#ppt_y-0.4"/>
                                          </p:val>
                                        </p:tav>
                                        <p:tav tm="100000">
                                          <p:val>
                                            <p:strVal val="#ppt_y+0.1"/>
                                          </p:val>
                                        </p:tav>
                                      </p:tavLst>
                                    </p:anim>
                                    <p:anim calcmode="lin" valueType="num">
                                      <p:cBhvr>
                                        <p:cTn id="138" dur="200" accel="100000" fill="hold">
                                          <p:stCondLst>
                                            <p:cond delay="800"/>
                                          </p:stCondLst>
                                        </p:cTn>
                                        <p:tgtEl>
                                          <p:spTgt spid="69638">
                                            <p:txEl>
                                              <p:pRg st="2" end="2"/>
                                            </p:txEl>
                                          </p:spTgt>
                                        </p:tgtEl>
                                        <p:attrNameLst>
                                          <p:attrName>ppt_x</p:attrName>
                                        </p:attrNameLst>
                                      </p:cBhvr>
                                      <p:tavLst>
                                        <p:tav tm="0">
                                          <p:val>
                                            <p:strVal val="#ppt_x-0.05"/>
                                          </p:val>
                                        </p:tav>
                                        <p:tav tm="100000">
                                          <p:val>
                                            <p:strVal val="#ppt_x"/>
                                          </p:val>
                                        </p:tav>
                                      </p:tavLst>
                                    </p:anim>
                                    <p:anim calcmode="lin" valueType="num">
                                      <p:cBhvr>
                                        <p:cTn id="139" dur="200" accel="100000" fill="hold">
                                          <p:stCondLst>
                                            <p:cond delay="800"/>
                                          </p:stCondLst>
                                        </p:cTn>
                                        <p:tgtEl>
                                          <p:spTgt spid="69638">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30" presetClass="entr" presetSubtype="0" fill="hold" grpId="0" nodeType="clickEffect">
                                  <p:stCondLst>
                                    <p:cond delay="0"/>
                                  </p:stCondLst>
                                  <p:childTnLst>
                                    <p:set>
                                      <p:cBhvr>
                                        <p:cTn id="143" dur="1" fill="hold">
                                          <p:stCondLst>
                                            <p:cond delay="0"/>
                                          </p:stCondLst>
                                        </p:cTn>
                                        <p:tgtEl>
                                          <p:spTgt spid="69638">
                                            <p:txEl>
                                              <p:pRg st="3" end="3"/>
                                            </p:txEl>
                                          </p:spTgt>
                                        </p:tgtEl>
                                        <p:attrNameLst>
                                          <p:attrName>style.visibility</p:attrName>
                                        </p:attrNameLst>
                                      </p:cBhvr>
                                      <p:to>
                                        <p:strVal val="visible"/>
                                      </p:to>
                                    </p:set>
                                    <p:animEffect transition="in" filter="fade">
                                      <p:cBhvr>
                                        <p:cTn id="144" dur="800" decel="100000"/>
                                        <p:tgtEl>
                                          <p:spTgt spid="69638">
                                            <p:txEl>
                                              <p:pRg st="3" end="3"/>
                                            </p:txEl>
                                          </p:spTgt>
                                        </p:tgtEl>
                                      </p:cBhvr>
                                    </p:animEffect>
                                    <p:anim calcmode="lin" valueType="num">
                                      <p:cBhvr>
                                        <p:cTn id="145" dur="800" decel="100000" fill="hold"/>
                                        <p:tgtEl>
                                          <p:spTgt spid="69638">
                                            <p:txEl>
                                              <p:pRg st="3" end="3"/>
                                            </p:txEl>
                                          </p:spTgt>
                                        </p:tgtEl>
                                        <p:attrNameLst>
                                          <p:attrName>style.rotation</p:attrName>
                                        </p:attrNameLst>
                                      </p:cBhvr>
                                      <p:tavLst>
                                        <p:tav tm="0">
                                          <p:val>
                                            <p:fltVal val="-90"/>
                                          </p:val>
                                        </p:tav>
                                        <p:tav tm="100000">
                                          <p:val>
                                            <p:fltVal val="0"/>
                                          </p:val>
                                        </p:tav>
                                      </p:tavLst>
                                    </p:anim>
                                    <p:anim calcmode="lin" valueType="num">
                                      <p:cBhvr>
                                        <p:cTn id="146" dur="800" decel="100000" fill="hold"/>
                                        <p:tgtEl>
                                          <p:spTgt spid="69638">
                                            <p:txEl>
                                              <p:pRg st="3" end="3"/>
                                            </p:txEl>
                                          </p:spTgt>
                                        </p:tgtEl>
                                        <p:attrNameLst>
                                          <p:attrName>ppt_x</p:attrName>
                                        </p:attrNameLst>
                                      </p:cBhvr>
                                      <p:tavLst>
                                        <p:tav tm="0">
                                          <p:val>
                                            <p:strVal val="#ppt_x+0.4"/>
                                          </p:val>
                                        </p:tav>
                                        <p:tav tm="100000">
                                          <p:val>
                                            <p:strVal val="#ppt_x-0.05"/>
                                          </p:val>
                                        </p:tav>
                                      </p:tavLst>
                                    </p:anim>
                                    <p:anim calcmode="lin" valueType="num">
                                      <p:cBhvr>
                                        <p:cTn id="147" dur="800" decel="100000" fill="hold"/>
                                        <p:tgtEl>
                                          <p:spTgt spid="69638">
                                            <p:txEl>
                                              <p:pRg st="3" end="3"/>
                                            </p:txEl>
                                          </p:spTgt>
                                        </p:tgtEl>
                                        <p:attrNameLst>
                                          <p:attrName>ppt_y</p:attrName>
                                        </p:attrNameLst>
                                      </p:cBhvr>
                                      <p:tavLst>
                                        <p:tav tm="0">
                                          <p:val>
                                            <p:strVal val="#ppt_y-0.4"/>
                                          </p:val>
                                        </p:tav>
                                        <p:tav tm="100000">
                                          <p:val>
                                            <p:strVal val="#ppt_y+0.1"/>
                                          </p:val>
                                        </p:tav>
                                      </p:tavLst>
                                    </p:anim>
                                    <p:anim calcmode="lin" valueType="num">
                                      <p:cBhvr>
                                        <p:cTn id="148" dur="200" accel="100000" fill="hold">
                                          <p:stCondLst>
                                            <p:cond delay="800"/>
                                          </p:stCondLst>
                                        </p:cTn>
                                        <p:tgtEl>
                                          <p:spTgt spid="69638">
                                            <p:txEl>
                                              <p:pRg st="3" end="3"/>
                                            </p:txEl>
                                          </p:spTgt>
                                        </p:tgtEl>
                                        <p:attrNameLst>
                                          <p:attrName>ppt_x</p:attrName>
                                        </p:attrNameLst>
                                      </p:cBhvr>
                                      <p:tavLst>
                                        <p:tav tm="0">
                                          <p:val>
                                            <p:strVal val="#ppt_x-0.05"/>
                                          </p:val>
                                        </p:tav>
                                        <p:tav tm="100000">
                                          <p:val>
                                            <p:strVal val="#ppt_x"/>
                                          </p:val>
                                        </p:tav>
                                      </p:tavLst>
                                    </p:anim>
                                    <p:anim calcmode="lin" valueType="num">
                                      <p:cBhvr>
                                        <p:cTn id="149" dur="200" accel="100000" fill="hold">
                                          <p:stCondLst>
                                            <p:cond delay="800"/>
                                          </p:stCondLst>
                                        </p:cTn>
                                        <p:tgtEl>
                                          <p:spTgt spid="69638">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30" presetClass="entr" presetSubtype="0" fill="hold" grpId="0" nodeType="clickEffect">
                                  <p:stCondLst>
                                    <p:cond delay="0"/>
                                  </p:stCondLst>
                                  <p:childTnLst>
                                    <p:set>
                                      <p:cBhvr>
                                        <p:cTn id="153" dur="1" fill="hold">
                                          <p:stCondLst>
                                            <p:cond delay="0"/>
                                          </p:stCondLst>
                                        </p:cTn>
                                        <p:tgtEl>
                                          <p:spTgt spid="69638">
                                            <p:txEl>
                                              <p:pRg st="4" end="4"/>
                                            </p:txEl>
                                          </p:spTgt>
                                        </p:tgtEl>
                                        <p:attrNameLst>
                                          <p:attrName>style.visibility</p:attrName>
                                        </p:attrNameLst>
                                      </p:cBhvr>
                                      <p:to>
                                        <p:strVal val="visible"/>
                                      </p:to>
                                    </p:set>
                                    <p:animEffect transition="in" filter="fade">
                                      <p:cBhvr>
                                        <p:cTn id="154" dur="800" decel="100000"/>
                                        <p:tgtEl>
                                          <p:spTgt spid="69638">
                                            <p:txEl>
                                              <p:pRg st="4" end="4"/>
                                            </p:txEl>
                                          </p:spTgt>
                                        </p:tgtEl>
                                      </p:cBhvr>
                                    </p:animEffect>
                                    <p:anim calcmode="lin" valueType="num">
                                      <p:cBhvr>
                                        <p:cTn id="155" dur="800" decel="100000" fill="hold"/>
                                        <p:tgtEl>
                                          <p:spTgt spid="69638">
                                            <p:txEl>
                                              <p:pRg st="4" end="4"/>
                                            </p:txEl>
                                          </p:spTgt>
                                        </p:tgtEl>
                                        <p:attrNameLst>
                                          <p:attrName>style.rotation</p:attrName>
                                        </p:attrNameLst>
                                      </p:cBhvr>
                                      <p:tavLst>
                                        <p:tav tm="0">
                                          <p:val>
                                            <p:fltVal val="-90"/>
                                          </p:val>
                                        </p:tav>
                                        <p:tav tm="100000">
                                          <p:val>
                                            <p:fltVal val="0"/>
                                          </p:val>
                                        </p:tav>
                                      </p:tavLst>
                                    </p:anim>
                                    <p:anim calcmode="lin" valueType="num">
                                      <p:cBhvr>
                                        <p:cTn id="156" dur="800" decel="100000" fill="hold"/>
                                        <p:tgtEl>
                                          <p:spTgt spid="69638">
                                            <p:txEl>
                                              <p:pRg st="4" end="4"/>
                                            </p:txEl>
                                          </p:spTgt>
                                        </p:tgtEl>
                                        <p:attrNameLst>
                                          <p:attrName>ppt_x</p:attrName>
                                        </p:attrNameLst>
                                      </p:cBhvr>
                                      <p:tavLst>
                                        <p:tav tm="0">
                                          <p:val>
                                            <p:strVal val="#ppt_x+0.4"/>
                                          </p:val>
                                        </p:tav>
                                        <p:tav tm="100000">
                                          <p:val>
                                            <p:strVal val="#ppt_x-0.05"/>
                                          </p:val>
                                        </p:tav>
                                      </p:tavLst>
                                    </p:anim>
                                    <p:anim calcmode="lin" valueType="num">
                                      <p:cBhvr>
                                        <p:cTn id="157" dur="800" decel="100000" fill="hold"/>
                                        <p:tgtEl>
                                          <p:spTgt spid="69638">
                                            <p:txEl>
                                              <p:pRg st="4" end="4"/>
                                            </p:txEl>
                                          </p:spTgt>
                                        </p:tgtEl>
                                        <p:attrNameLst>
                                          <p:attrName>ppt_y</p:attrName>
                                        </p:attrNameLst>
                                      </p:cBhvr>
                                      <p:tavLst>
                                        <p:tav tm="0">
                                          <p:val>
                                            <p:strVal val="#ppt_y-0.4"/>
                                          </p:val>
                                        </p:tav>
                                        <p:tav tm="100000">
                                          <p:val>
                                            <p:strVal val="#ppt_y+0.1"/>
                                          </p:val>
                                        </p:tav>
                                      </p:tavLst>
                                    </p:anim>
                                    <p:anim calcmode="lin" valueType="num">
                                      <p:cBhvr>
                                        <p:cTn id="158" dur="200" accel="100000" fill="hold">
                                          <p:stCondLst>
                                            <p:cond delay="800"/>
                                          </p:stCondLst>
                                        </p:cTn>
                                        <p:tgtEl>
                                          <p:spTgt spid="69638">
                                            <p:txEl>
                                              <p:pRg st="4" end="4"/>
                                            </p:txEl>
                                          </p:spTgt>
                                        </p:tgtEl>
                                        <p:attrNameLst>
                                          <p:attrName>ppt_x</p:attrName>
                                        </p:attrNameLst>
                                      </p:cBhvr>
                                      <p:tavLst>
                                        <p:tav tm="0">
                                          <p:val>
                                            <p:strVal val="#ppt_x-0.05"/>
                                          </p:val>
                                        </p:tav>
                                        <p:tav tm="100000">
                                          <p:val>
                                            <p:strVal val="#ppt_x"/>
                                          </p:val>
                                        </p:tav>
                                      </p:tavLst>
                                    </p:anim>
                                    <p:anim calcmode="lin" valueType="num">
                                      <p:cBhvr>
                                        <p:cTn id="159" dur="200" accel="100000" fill="hold">
                                          <p:stCondLst>
                                            <p:cond delay="800"/>
                                          </p:stCondLst>
                                        </p:cTn>
                                        <p:tgtEl>
                                          <p:spTgt spid="69638">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ID="30" presetClass="entr" presetSubtype="0" fill="hold" grpId="0" nodeType="clickEffect">
                                  <p:stCondLst>
                                    <p:cond delay="0"/>
                                  </p:stCondLst>
                                  <p:childTnLst>
                                    <p:set>
                                      <p:cBhvr>
                                        <p:cTn id="163" dur="1" fill="hold">
                                          <p:stCondLst>
                                            <p:cond delay="0"/>
                                          </p:stCondLst>
                                        </p:cTn>
                                        <p:tgtEl>
                                          <p:spTgt spid="69638">
                                            <p:txEl>
                                              <p:pRg st="5" end="5"/>
                                            </p:txEl>
                                          </p:spTgt>
                                        </p:tgtEl>
                                        <p:attrNameLst>
                                          <p:attrName>style.visibility</p:attrName>
                                        </p:attrNameLst>
                                      </p:cBhvr>
                                      <p:to>
                                        <p:strVal val="visible"/>
                                      </p:to>
                                    </p:set>
                                    <p:animEffect transition="in" filter="fade">
                                      <p:cBhvr>
                                        <p:cTn id="164" dur="800" decel="100000"/>
                                        <p:tgtEl>
                                          <p:spTgt spid="69638">
                                            <p:txEl>
                                              <p:pRg st="5" end="5"/>
                                            </p:txEl>
                                          </p:spTgt>
                                        </p:tgtEl>
                                      </p:cBhvr>
                                    </p:animEffect>
                                    <p:anim calcmode="lin" valueType="num">
                                      <p:cBhvr>
                                        <p:cTn id="165" dur="800" decel="100000" fill="hold"/>
                                        <p:tgtEl>
                                          <p:spTgt spid="69638">
                                            <p:txEl>
                                              <p:pRg st="5" end="5"/>
                                            </p:txEl>
                                          </p:spTgt>
                                        </p:tgtEl>
                                        <p:attrNameLst>
                                          <p:attrName>style.rotation</p:attrName>
                                        </p:attrNameLst>
                                      </p:cBhvr>
                                      <p:tavLst>
                                        <p:tav tm="0">
                                          <p:val>
                                            <p:fltVal val="-90"/>
                                          </p:val>
                                        </p:tav>
                                        <p:tav tm="100000">
                                          <p:val>
                                            <p:fltVal val="0"/>
                                          </p:val>
                                        </p:tav>
                                      </p:tavLst>
                                    </p:anim>
                                    <p:anim calcmode="lin" valueType="num">
                                      <p:cBhvr>
                                        <p:cTn id="166" dur="800" decel="100000" fill="hold"/>
                                        <p:tgtEl>
                                          <p:spTgt spid="69638">
                                            <p:txEl>
                                              <p:pRg st="5" end="5"/>
                                            </p:txEl>
                                          </p:spTgt>
                                        </p:tgtEl>
                                        <p:attrNameLst>
                                          <p:attrName>ppt_x</p:attrName>
                                        </p:attrNameLst>
                                      </p:cBhvr>
                                      <p:tavLst>
                                        <p:tav tm="0">
                                          <p:val>
                                            <p:strVal val="#ppt_x+0.4"/>
                                          </p:val>
                                        </p:tav>
                                        <p:tav tm="100000">
                                          <p:val>
                                            <p:strVal val="#ppt_x-0.05"/>
                                          </p:val>
                                        </p:tav>
                                      </p:tavLst>
                                    </p:anim>
                                    <p:anim calcmode="lin" valueType="num">
                                      <p:cBhvr>
                                        <p:cTn id="167" dur="800" decel="100000" fill="hold"/>
                                        <p:tgtEl>
                                          <p:spTgt spid="69638">
                                            <p:txEl>
                                              <p:pRg st="5" end="5"/>
                                            </p:txEl>
                                          </p:spTgt>
                                        </p:tgtEl>
                                        <p:attrNameLst>
                                          <p:attrName>ppt_y</p:attrName>
                                        </p:attrNameLst>
                                      </p:cBhvr>
                                      <p:tavLst>
                                        <p:tav tm="0">
                                          <p:val>
                                            <p:strVal val="#ppt_y-0.4"/>
                                          </p:val>
                                        </p:tav>
                                        <p:tav tm="100000">
                                          <p:val>
                                            <p:strVal val="#ppt_y+0.1"/>
                                          </p:val>
                                        </p:tav>
                                      </p:tavLst>
                                    </p:anim>
                                    <p:anim calcmode="lin" valueType="num">
                                      <p:cBhvr>
                                        <p:cTn id="168" dur="200" accel="100000" fill="hold">
                                          <p:stCondLst>
                                            <p:cond delay="800"/>
                                          </p:stCondLst>
                                        </p:cTn>
                                        <p:tgtEl>
                                          <p:spTgt spid="69638">
                                            <p:txEl>
                                              <p:pRg st="5" end="5"/>
                                            </p:txEl>
                                          </p:spTgt>
                                        </p:tgtEl>
                                        <p:attrNameLst>
                                          <p:attrName>ppt_x</p:attrName>
                                        </p:attrNameLst>
                                      </p:cBhvr>
                                      <p:tavLst>
                                        <p:tav tm="0">
                                          <p:val>
                                            <p:strVal val="#ppt_x-0.05"/>
                                          </p:val>
                                        </p:tav>
                                        <p:tav tm="100000">
                                          <p:val>
                                            <p:strVal val="#ppt_x"/>
                                          </p:val>
                                        </p:tav>
                                      </p:tavLst>
                                    </p:anim>
                                    <p:anim calcmode="lin" valueType="num">
                                      <p:cBhvr>
                                        <p:cTn id="169" dur="200" accel="100000" fill="hold">
                                          <p:stCondLst>
                                            <p:cond delay="800"/>
                                          </p:stCondLst>
                                        </p:cTn>
                                        <p:tgtEl>
                                          <p:spTgt spid="69638">
                                            <p:txEl>
                                              <p:pRg st="5" end="5"/>
                                            </p:txEl>
                                          </p:spTgt>
                                        </p:tgtEl>
                                        <p:attrNameLst>
                                          <p:attrName>ppt_y</p:attrName>
                                        </p:attrNameLst>
                                      </p:cBhvr>
                                      <p:tavLst>
                                        <p:tav tm="0">
                                          <p:val>
                                            <p:strVal val="#ppt_y+0.1"/>
                                          </p:val>
                                        </p:tav>
                                        <p:tav tm="100000">
                                          <p:val>
                                            <p:strVal val="#ppt_y"/>
                                          </p:val>
                                        </p:tav>
                                      </p:tavLst>
                                    </p:anim>
                                  </p:childTnLst>
                                </p:cTn>
                              </p:par>
                              <p:par>
                                <p:cTn id="170" presetID="30" presetClass="entr" presetSubtype="0" fill="hold" grpId="0" nodeType="withEffect">
                                  <p:stCondLst>
                                    <p:cond delay="0"/>
                                  </p:stCondLst>
                                  <p:childTnLst>
                                    <p:set>
                                      <p:cBhvr>
                                        <p:cTn id="171" dur="1" fill="hold">
                                          <p:stCondLst>
                                            <p:cond delay="0"/>
                                          </p:stCondLst>
                                        </p:cTn>
                                        <p:tgtEl>
                                          <p:spTgt spid="69638">
                                            <p:txEl>
                                              <p:pRg st="6" end="6"/>
                                            </p:txEl>
                                          </p:spTgt>
                                        </p:tgtEl>
                                        <p:attrNameLst>
                                          <p:attrName>style.visibility</p:attrName>
                                        </p:attrNameLst>
                                      </p:cBhvr>
                                      <p:to>
                                        <p:strVal val="visible"/>
                                      </p:to>
                                    </p:set>
                                    <p:animEffect transition="in" filter="fade">
                                      <p:cBhvr>
                                        <p:cTn id="172" dur="800" decel="100000"/>
                                        <p:tgtEl>
                                          <p:spTgt spid="69638">
                                            <p:txEl>
                                              <p:pRg st="6" end="6"/>
                                            </p:txEl>
                                          </p:spTgt>
                                        </p:tgtEl>
                                      </p:cBhvr>
                                    </p:animEffect>
                                    <p:anim calcmode="lin" valueType="num">
                                      <p:cBhvr>
                                        <p:cTn id="173" dur="800" decel="100000" fill="hold"/>
                                        <p:tgtEl>
                                          <p:spTgt spid="69638">
                                            <p:txEl>
                                              <p:pRg st="6" end="6"/>
                                            </p:txEl>
                                          </p:spTgt>
                                        </p:tgtEl>
                                        <p:attrNameLst>
                                          <p:attrName>style.rotation</p:attrName>
                                        </p:attrNameLst>
                                      </p:cBhvr>
                                      <p:tavLst>
                                        <p:tav tm="0">
                                          <p:val>
                                            <p:fltVal val="-90"/>
                                          </p:val>
                                        </p:tav>
                                        <p:tav tm="100000">
                                          <p:val>
                                            <p:fltVal val="0"/>
                                          </p:val>
                                        </p:tav>
                                      </p:tavLst>
                                    </p:anim>
                                    <p:anim calcmode="lin" valueType="num">
                                      <p:cBhvr>
                                        <p:cTn id="174" dur="800" decel="100000" fill="hold"/>
                                        <p:tgtEl>
                                          <p:spTgt spid="69638">
                                            <p:txEl>
                                              <p:pRg st="6" end="6"/>
                                            </p:txEl>
                                          </p:spTgt>
                                        </p:tgtEl>
                                        <p:attrNameLst>
                                          <p:attrName>ppt_x</p:attrName>
                                        </p:attrNameLst>
                                      </p:cBhvr>
                                      <p:tavLst>
                                        <p:tav tm="0">
                                          <p:val>
                                            <p:strVal val="#ppt_x+0.4"/>
                                          </p:val>
                                        </p:tav>
                                        <p:tav tm="100000">
                                          <p:val>
                                            <p:strVal val="#ppt_x-0.05"/>
                                          </p:val>
                                        </p:tav>
                                      </p:tavLst>
                                    </p:anim>
                                    <p:anim calcmode="lin" valueType="num">
                                      <p:cBhvr>
                                        <p:cTn id="175" dur="800" decel="100000" fill="hold"/>
                                        <p:tgtEl>
                                          <p:spTgt spid="69638">
                                            <p:txEl>
                                              <p:pRg st="6" end="6"/>
                                            </p:txEl>
                                          </p:spTgt>
                                        </p:tgtEl>
                                        <p:attrNameLst>
                                          <p:attrName>ppt_y</p:attrName>
                                        </p:attrNameLst>
                                      </p:cBhvr>
                                      <p:tavLst>
                                        <p:tav tm="0">
                                          <p:val>
                                            <p:strVal val="#ppt_y-0.4"/>
                                          </p:val>
                                        </p:tav>
                                        <p:tav tm="100000">
                                          <p:val>
                                            <p:strVal val="#ppt_y+0.1"/>
                                          </p:val>
                                        </p:tav>
                                      </p:tavLst>
                                    </p:anim>
                                    <p:anim calcmode="lin" valueType="num">
                                      <p:cBhvr>
                                        <p:cTn id="176" dur="200" accel="100000" fill="hold">
                                          <p:stCondLst>
                                            <p:cond delay="800"/>
                                          </p:stCondLst>
                                        </p:cTn>
                                        <p:tgtEl>
                                          <p:spTgt spid="69638">
                                            <p:txEl>
                                              <p:pRg st="6" end="6"/>
                                            </p:txEl>
                                          </p:spTgt>
                                        </p:tgtEl>
                                        <p:attrNameLst>
                                          <p:attrName>ppt_x</p:attrName>
                                        </p:attrNameLst>
                                      </p:cBhvr>
                                      <p:tavLst>
                                        <p:tav tm="0">
                                          <p:val>
                                            <p:strVal val="#ppt_x-0.05"/>
                                          </p:val>
                                        </p:tav>
                                        <p:tav tm="100000">
                                          <p:val>
                                            <p:strVal val="#ppt_x"/>
                                          </p:val>
                                        </p:tav>
                                      </p:tavLst>
                                    </p:anim>
                                    <p:anim calcmode="lin" valueType="num">
                                      <p:cBhvr>
                                        <p:cTn id="177" dur="200" accel="100000" fill="hold">
                                          <p:stCondLst>
                                            <p:cond delay="800"/>
                                          </p:stCondLst>
                                        </p:cTn>
                                        <p:tgtEl>
                                          <p:spTgt spid="69638">
                                            <p:txEl>
                                              <p:pRg st="6" end="6"/>
                                            </p:txEl>
                                          </p:spTgt>
                                        </p:tgtEl>
                                        <p:attrNameLst>
                                          <p:attrName>ppt_y</p:attrName>
                                        </p:attrNameLst>
                                      </p:cBhvr>
                                      <p:tavLst>
                                        <p:tav tm="0">
                                          <p:val>
                                            <p:strVal val="#ppt_y+0.1"/>
                                          </p:val>
                                        </p:tav>
                                        <p:tav tm="100000">
                                          <p:val>
                                            <p:strVal val="#ppt_y"/>
                                          </p:val>
                                        </p:tav>
                                      </p:tavLst>
                                    </p:anim>
                                  </p:childTnLst>
                                </p:cTn>
                              </p:par>
                              <p:par>
                                <p:cTn id="178" presetID="30" presetClass="entr" presetSubtype="0" fill="hold" grpId="0" nodeType="withEffect">
                                  <p:stCondLst>
                                    <p:cond delay="0"/>
                                  </p:stCondLst>
                                  <p:childTnLst>
                                    <p:set>
                                      <p:cBhvr>
                                        <p:cTn id="179" dur="1" fill="hold">
                                          <p:stCondLst>
                                            <p:cond delay="0"/>
                                          </p:stCondLst>
                                        </p:cTn>
                                        <p:tgtEl>
                                          <p:spTgt spid="69638">
                                            <p:txEl>
                                              <p:pRg st="7" end="7"/>
                                            </p:txEl>
                                          </p:spTgt>
                                        </p:tgtEl>
                                        <p:attrNameLst>
                                          <p:attrName>style.visibility</p:attrName>
                                        </p:attrNameLst>
                                      </p:cBhvr>
                                      <p:to>
                                        <p:strVal val="visible"/>
                                      </p:to>
                                    </p:set>
                                    <p:animEffect transition="in" filter="fade">
                                      <p:cBhvr>
                                        <p:cTn id="180" dur="800" decel="100000"/>
                                        <p:tgtEl>
                                          <p:spTgt spid="69638">
                                            <p:txEl>
                                              <p:pRg st="7" end="7"/>
                                            </p:txEl>
                                          </p:spTgt>
                                        </p:tgtEl>
                                      </p:cBhvr>
                                    </p:animEffect>
                                    <p:anim calcmode="lin" valueType="num">
                                      <p:cBhvr>
                                        <p:cTn id="181" dur="800" decel="100000" fill="hold"/>
                                        <p:tgtEl>
                                          <p:spTgt spid="69638">
                                            <p:txEl>
                                              <p:pRg st="7" end="7"/>
                                            </p:txEl>
                                          </p:spTgt>
                                        </p:tgtEl>
                                        <p:attrNameLst>
                                          <p:attrName>style.rotation</p:attrName>
                                        </p:attrNameLst>
                                      </p:cBhvr>
                                      <p:tavLst>
                                        <p:tav tm="0">
                                          <p:val>
                                            <p:fltVal val="-90"/>
                                          </p:val>
                                        </p:tav>
                                        <p:tav tm="100000">
                                          <p:val>
                                            <p:fltVal val="0"/>
                                          </p:val>
                                        </p:tav>
                                      </p:tavLst>
                                    </p:anim>
                                    <p:anim calcmode="lin" valueType="num">
                                      <p:cBhvr>
                                        <p:cTn id="182" dur="800" decel="100000" fill="hold"/>
                                        <p:tgtEl>
                                          <p:spTgt spid="69638">
                                            <p:txEl>
                                              <p:pRg st="7" end="7"/>
                                            </p:txEl>
                                          </p:spTgt>
                                        </p:tgtEl>
                                        <p:attrNameLst>
                                          <p:attrName>ppt_x</p:attrName>
                                        </p:attrNameLst>
                                      </p:cBhvr>
                                      <p:tavLst>
                                        <p:tav tm="0">
                                          <p:val>
                                            <p:strVal val="#ppt_x+0.4"/>
                                          </p:val>
                                        </p:tav>
                                        <p:tav tm="100000">
                                          <p:val>
                                            <p:strVal val="#ppt_x-0.05"/>
                                          </p:val>
                                        </p:tav>
                                      </p:tavLst>
                                    </p:anim>
                                    <p:anim calcmode="lin" valueType="num">
                                      <p:cBhvr>
                                        <p:cTn id="183" dur="800" decel="100000" fill="hold"/>
                                        <p:tgtEl>
                                          <p:spTgt spid="69638">
                                            <p:txEl>
                                              <p:pRg st="7" end="7"/>
                                            </p:txEl>
                                          </p:spTgt>
                                        </p:tgtEl>
                                        <p:attrNameLst>
                                          <p:attrName>ppt_y</p:attrName>
                                        </p:attrNameLst>
                                      </p:cBhvr>
                                      <p:tavLst>
                                        <p:tav tm="0">
                                          <p:val>
                                            <p:strVal val="#ppt_y-0.4"/>
                                          </p:val>
                                        </p:tav>
                                        <p:tav tm="100000">
                                          <p:val>
                                            <p:strVal val="#ppt_y+0.1"/>
                                          </p:val>
                                        </p:tav>
                                      </p:tavLst>
                                    </p:anim>
                                    <p:anim calcmode="lin" valueType="num">
                                      <p:cBhvr>
                                        <p:cTn id="184" dur="200" accel="100000" fill="hold">
                                          <p:stCondLst>
                                            <p:cond delay="800"/>
                                          </p:stCondLst>
                                        </p:cTn>
                                        <p:tgtEl>
                                          <p:spTgt spid="69638">
                                            <p:txEl>
                                              <p:pRg st="7" end="7"/>
                                            </p:txEl>
                                          </p:spTgt>
                                        </p:tgtEl>
                                        <p:attrNameLst>
                                          <p:attrName>ppt_x</p:attrName>
                                        </p:attrNameLst>
                                      </p:cBhvr>
                                      <p:tavLst>
                                        <p:tav tm="0">
                                          <p:val>
                                            <p:strVal val="#ppt_x-0.05"/>
                                          </p:val>
                                        </p:tav>
                                        <p:tav tm="100000">
                                          <p:val>
                                            <p:strVal val="#ppt_x"/>
                                          </p:val>
                                        </p:tav>
                                      </p:tavLst>
                                    </p:anim>
                                    <p:anim calcmode="lin" valueType="num">
                                      <p:cBhvr>
                                        <p:cTn id="185" dur="200" accel="100000" fill="hold">
                                          <p:stCondLst>
                                            <p:cond delay="800"/>
                                          </p:stCondLst>
                                        </p:cTn>
                                        <p:tgtEl>
                                          <p:spTgt spid="69638">
                                            <p:txEl>
                                              <p:pRg st="7" end="7"/>
                                            </p:txEl>
                                          </p:spTgt>
                                        </p:tgtEl>
                                        <p:attrNameLst>
                                          <p:attrName>ppt_y</p:attrName>
                                        </p:attrNameLst>
                                      </p:cBhvr>
                                      <p:tavLst>
                                        <p:tav tm="0">
                                          <p:val>
                                            <p:strVal val="#ppt_y+0.1"/>
                                          </p:val>
                                        </p:tav>
                                        <p:tav tm="100000">
                                          <p:val>
                                            <p:strVal val="#ppt_y"/>
                                          </p:val>
                                        </p:tav>
                                      </p:tavLst>
                                    </p:anim>
                                  </p:childTnLst>
                                </p:cTn>
                              </p:par>
                              <p:par>
                                <p:cTn id="186" presetID="30" presetClass="entr" presetSubtype="0" fill="hold" grpId="0" nodeType="withEffect">
                                  <p:stCondLst>
                                    <p:cond delay="0"/>
                                  </p:stCondLst>
                                  <p:childTnLst>
                                    <p:set>
                                      <p:cBhvr>
                                        <p:cTn id="187" dur="1" fill="hold">
                                          <p:stCondLst>
                                            <p:cond delay="0"/>
                                          </p:stCondLst>
                                        </p:cTn>
                                        <p:tgtEl>
                                          <p:spTgt spid="69638">
                                            <p:txEl>
                                              <p:pRg st="8" end="8"/>
                                            </p:txEl>
                                          </p:spTgt>
                                        </p:tgtEl>
                                        <p:attrNameLst>
                                          <p:attrName>style.visibility</p:attrName>
                                        </p:attrNameLst>
                                      </p:cBhvr>
                                      <p:to>
                                        <p:strVal val="visible"/>
                                      </p:to>
                                    </p:set>
                                    <p:animEffect transition="in" filter="fade">
                                      <p:cBhvr>
                                        <p:cTn id="188" dur="800" decel="100000"/>
                                        <p:tgtEl>
                                          <p:spTgt spid="69638">
                                            <p:txEl>
                                              <p:pRg st="8" end="8"/>
                                            </p:txEl>
                                          </p:spTgt>
                                        </p:tgtEl>
                                      </p:cBhvr>
                                    </p:animEffect>
                                    <p:anim calcmode="lin" valueType="num">
                                      <p:cBhvr>
                                        <p:cTn id="189" dur="800" decel="100000" fill="hold"/>
                                        <p:tgtEl>
                                          <p:spTgt spid="69638">
                                            <p:txEl>
                                              <p:pRg st="8" end="8"/>
                                            </p:txEl>
                                          </p:spTgt>
                                        </p:tgtEl>
                                        <p:attrNameLst>
                                          <p:attrName>style.rotation</p:attrName>
                                        </p:attrNameLst>
                                      </p:cBhvr>
                                      <p:tavLst>
                                        <p:tav tm="0">
                                          <p:val>
                                            <p:fltVal val="-90"/>
                                          </p:val>
                                        </p:tav>
                                        <p:tav tm="100000">
                                          <p:val>
                                            <p:fltVal val="0"/>
                                          </p:val>
                                        </p:tav>
                                      </p:tavLst>
                                    </p:anim>
                                    <p:anim calcmode="lin" valueType="num">
                                      <p:cBhvr>
                                        <p:cTn id="190" dur="800" decel="100000" fill="hold"/>
                                        <p:tgtEl>
                                          <p:spTgt spid="69638">
                                            <p:txEl>
                                              <p:pRg st="8" end="8"/>
                                            </p:txEl>
                                          </p:spTgt>
                                        </p:tgtEl>
                                        <p:attrNameLst>
                                          <p:attrName>ppt_x</p:attrName>
                                        </p:attrNameLst>
                                      </p:cBhvr>
                                      <p:tavLst>
                                        <p:tav tm="0">
                                          <p:val>
                                            <p:strVal val="#ppt_x+0.4"/>
                                          </p:val>
                                        </p:tav>
                                        <p:tav tm="100000">
                                          <p:val>
                                            <p:strVal val="#ppt_x-0.05"/>
                                          </p:val>
                                        </p:tav>
                                      </p:tavLst>
                                    </p:anim>
                                    <p:anim calcmode="lin" valueType="num">
                                      <p:cBhvr>
                                        <p:cTn id="191" dur="800" decel="100000" fill="hold"/>
                                        <p:tgtEl>
                                          <p:spTgt spid="69638">
                                            <p:txEl>
                                              <p:pRg st="8" end="8"/>
                                            </p:txEl>
                                          </p:spTgt>
                                        </p:tgtEl>
                                        <p:attrNameLst>
                                          <p:attrName>ppt_y</p:attrName>
                                        </p:attrNameLst>
                                      </p:cBhvr>
                                      <p:tavLst>
                                        <p:tav tm="0">
                                          <p:val>
                                            <p:strVal val="#ppt_y-0.4"/>
                                          </p:val>
                                        </p:tav>
                                        <p:tav tm="100000">
                                          <p:val>
                                            <p:strVal val="#ppt_y+0.1"/>
                                          </p:val>
                                        </p:tav>
                                      </p:tavLst>
                                    </p:anim>
                                    <p:anim calcmode="lin" valueType="num">
                                      <p:cBhvr>
                                        <p:cTn id="192" dur="200" accel="100000" fill="hold">
                                          <p:stCondLst>
                                            <p:cond delay="800"/>
                                          </p:stCondLst>
                                        </p:cTn>
                                        <p:tgtEl>
                                          <p:spTgt spid="69638">
                                            <p:txEl>
                                              <p:pRg st="8" end="8"/>
                                            </p:txEl>
                                          </p:spTgt>
                                        </p:tgtEl>
                                        <p:attrNameLst>
                                          <p:attrName>ppt_x</p:attrName>
                                        </p:attrNameLst>
                                      </p:cBhvr>
                                      <p:tavLst>
                                        <p:tav tm="0">
                                          <p:val>
                                            <p:strVal val="#ppt_x-0.05"/>
                                          </p:val>
                                        </p:tav>
                                        <p:tav tm="100000">
                                          <p:val>
                                            <p:strVal val="#ppt_x"/>
                                          </p:val>
                                        </p:tav>
                                      </p:tavLst>
                                    </p:anim>
                                    <p:anim calcmode="lin" valueType="num">
                                      <p:cBhvr>
                                        <p:cTn id="193" dur="200" accel="100000" fill="hold">
                                          <p:stCondLst>
                                            <p:cond delay="800"/>
                                          </p:stCondLst>
                                        </p:cTn>
                                        <p:tgtEl>
                                          <p:spTgt spid="69638">
                                            <p:txEl>
                                              <p:pRg st="8" end="8"/>
                                            </p:txEl>
                                          </p:spTgt>
                                        </p:tgtEl>
                                        <p:attrNameLst>
                                          <p:attrName>ppt_y</p:attrName>
                                        </p:attrNameLst>
                                      </p:cBhvr>
                                      <p:tavLst>
                                        <p:tav tm="0">
                                          <p:val>
                                            <p:strVal val="#ppt_y+0.1"/>
                                          </p:val>
                                        </p:tav>
                                        <p:tav tm="100000">
                                          <p:val>
                                            <p:strVal val="#ppt_y"/>
                                          </p:val>
                                        </p:tav>
                                      </p:tavLst>
                                    </p:anim>
                                  </p:childTnLst>
                                </p:cTn>
                              </p:par>
                              <p:par>
                                <p:cTn id="194" presetID="30" presetClass="entr" presetSubtype="0" fill="hold" grpId="0" nodeType="withEffect">
                                  <p:stCondLst>
                                    <p:cond delay="0"/>
                                  </p:stCondLst>
                                  <p:childTnLst>
                                    <p:set>
                                      <p:cBhvr>
                                        <p:cTn id="195" dur="1" fill="hold">
                                          <p:stCondLst>
                                            <p:cond delay="0"/>
                                          </p:stCondLst>
                                        </p:cTn>
                                        <p:tgtEl>
                                          <p:spTgt spid="69638">
                                            <p:txEl>
                                              <p:pRg st="9" end="9"/>
                                            </p:txEl>
                                          </p:spTgt>
                                        </p:tgtEl>
                                        <p:attrNameLst>
                                          <p:attrName>style.visibility</p:attrName>
                                        </p:attrNameLst>
                                      </p:cBhvr>
                                      <p:to>
                                        <p:strVal val="visible"/>
                                      </p:to>
                                    </p:set>
                                    <p:animEffect transition="in" filter="fade">
                                      <p:cBhvr>
                                        <p:cTn id="196" dur="800" decel="100000"/>
                                        <p:tgtEl>
                                          <p:spTgt spid="69638">
                                            <p:txEl>
                                              <p:pRg st="9" end="9"/>
                                            </p:txEl>
                                          </p:spTgt>
                                        </p:tgtEl>
                                      </p:cBhvr>
                                    </p:animEffect>
                                    <p:anim calcmode="lin" valueType="num">
                                      <p:cBhvr>
                                        <p:cTn id="197" dur="800" decel="100000" fill="hold"/>
                                        <p:tgtEl>
                                          <p:spTgt spid="69638">
                                            <p:txEl>
                                              <p:pRg st="9" end="9"/>
                                            </p:txEl>
                                          </p:spTgt>
                                        </p:tgtEl>
                                        <p:attrNameLst>
                                          <p:attrName>style.rotation</p:attrName>
                                        </p:attrNameLst>
                                      </p:cBhvr>
                                      <p:tavLst>
                                        <p:tav tm="0">
                                          <p:val>
                                            <p:fltVal val="-90"/>
                                          </p:val>
                                        </p:tav>
                                        <p:tav tm="100000">
                                          <p:val>
                                            <p:fltVal val="0"/>
                                          </p:val>
                                        </p:tav>
                                      </p:tavLst>
                                    </p:anim>
                                    <p:anim calcmode="lin" valueType="num">
                                      <p:cBhvr>
                                        <p:cTn id="198" dur="800" decel="100000" fill="hold"/>
                                        <p:tgtEl>
                                          <p:spTgt spid="69638">
                                            <p:txEl>
                                              <p:pRg st="9" end="9"/>
                                            </p:txEl>
                                          </p:spTgt>
                                        </p:tgtEl>
                                        <p:attrNameLst>
                                          <p:attrName>ppt_x</p:attrName>
                                        </p:attrNameLst>
                                      </p:cBhvr>
                                      <p:tavLst>
                                        <p:tav tm="0">
                                          <p:val>
                                            <p:strVal val="#ppt_x+0.4"/>
                                          </p:val>
                                        </p:tav>
                                        <p:tav tm="100000">
                                          <p:val>
                                            <p:strVal val="#ppt_x-0.05"/>
                                          </p:val>
                                        </p:tav>
                                      </p:tavLst>
                                    </p:anim>
                                    <p:anim calcmode="lin" valueType="num">
                                      <p:cBhvr>
                                        <p:cTn id="199" dur="800" decel="100000" fill="hold"/>
                                        <p:tgtEl>
                                          <p:spTgt spid="69638">
                                            <p:txEl>
                                              <p:pRg st="9" end="9"/>
                                            </p:txEl>
                                          </p:spTgt>
                                        </p:tgtEl>
                                        <p:attrNameLst>
                                          <p:attrName>ppt_y</p:attrName>
                                        </p:attrNameLst>
                                      </p:cBhvr>
                                      <p:tavLst>
                                        <p:tav tm="0">
                                          <p:val>
                                            <p:strVal val="#ppt_y-0.4"/>
                                          </p:val>
                                        </p:tav>
                                        <p:tav tm="100000">
                                          <p:val>
                                            <p:strVal val="#ppt_y+0.1"/>
                                          </p:val>
                                        </p:tav>
                                      </p:tavLst>
                                    </p:anim>
                                    <p:anim calcmode="lin" valueType="num">
                                      <p:cBhvr>
                                        <p:cTn id="200" dur="200" accel="100000" fill="hold">
                                          <p:stCondLst>
                                            <p:cond delay="800"/>
                                          </p:stCondLst>
                                        </p:cTn>
                                        <p:tgtEl>
                                          <p:spTgt spid="69638">
                                            <p:txEl>
                                              <p:pRg st="9" end="9"/>
                                            </p:txEl>
                                          </p:spTgt>
                                        </p:tgtEl>
                                        <p:attrNameLst>
                                          <p:attrName>ppt_x</p:attrName>
                                        </p:attrNameLst>
                                      </p:cBhvr>
                                      <p:tavLst>
                                        <p:tav tm="0">
                                          <p:val>
                                            <p:strVal val="#ppt_x-0.05"/>
                                          </p:val>
                                        </p:tav>
                                        <p:tav tm="100000">
                                          <p:val>
                                            <p:strVal val="#ppt_x"/>
                                          </p:val>
                                        </p:tav>
                                      </p:tavLst>
                                    </p:anim>
                                    <p:anim calcmode="lin" valueType="num">
                                      <p:cBhvr>
                                        <p:cTn id="201" dur="200" accel="100000" fill="hold">
                                          <p:stCondLst>
                                            <p:cond delay="800"/>
                                          </p:stCondLst>
                                        </p:cTn>
                                        <p:tgtEl>
                                          <p:spTgt spid="69638">
                                            <p:txEl>
                                              <p:pRg st="9" end="9"/>
                                            </p:txEl>
                                          </p:spTgt>
                                        </p:tgtEl>
                                        <p:attrNameLst>
                                          <p:attrName>ppt_y</p:attrName>
                                        </p:attrNameLst>
                                      </p:cBhvr>
                                      <p:tavLst>
                                        <p:tav tm="0">
                                          <p:val>
                                            <p:strVal val="#ppt_y+0.1"/>
                                          </p:val>
                                        </p:tav>
                                        <p:tav tm="100000">
                                          <p:val>
                                            <p:strVal val="#ppt_y"/>
                                          </p:val>
                                        </p:tav>
                                      </p:tavLst>
                                    </p:anim>
                                  </p:childTnLst>
                                </p:cTn>
                              </p:par>
                              <p:par>
                                <p:cTn id="202" presetID="30" presetClass="entr" presetSubtype="0" fill="hold" grpId="0" nodeType="withEffect">
                                  <p:stCondLst>
                                    <p:cond delay="0"/>
                                  </p:stCondLst>
                                  <p:childTnLst>
                                    <p:set>
                                      <p:cBhvr>
                                        <p:cTn id="203" dur="1" fill="hold">
                                          <p:stCondLst>
                                            <p:cond delay="0"/>
                                          </p:stCondLst>
                                        </p:cTn>
                                        <p:tgtEl>
                                          <p:spTgt spid="69638">
                                            <p:txEl>
                                              <p:pRg st="10" end="10"/>
                                            </p:txEl>
                                          </p:spTgt>
                                        </p:tgtEl>
                                        <p:attrNameLst>
                                          <p:attrName>style.visibility</p:attrName>
                                        </p:attrNameLst>
                                      </p:cBhvr>
                                      <p:to>
                                        <p:strVal val="visible"/>
                                      </p:to>
                                    </p:set>
                                    <p:animEffect transition="in" filter="fade">
                                      <p:cBhvr>
                                        <p:cTn id="204" dur="800" decel="100000"/>
                                        <p:tgtEl>
                                          <p:spTgt spid="69638">
                                            <p:txEl>
                                              <p:pRg st="10" end="10"/>
                                            </p:txEl>
                                          </p:spTgt>
                                        </p:tgtEl>
                                      </p:cBhvr>
                                    </p:animEffect>
                                    <p:anim calcmode="lin" valueType="num">
                                      <p:cBhvr>
                                        <p:cTn id="205" dur="800" decel="100000" fill="hold"/>
                                        <p:tgtEl>
                                          <p:spTgt spid="69638">
                                            <p:txEl>
                                              <p:pRg st="10" end="10"/>
                                            </p:txEl>
                                          </p:spTgt>
                                        </p:tgtEl>
                                        <p:attrNameLst>
                                          <p:attrName>style.rotation</p:attrName>
                                        </p:attrNameLst>
                                      </p:cBhvr>
                                      <p:tavLst>
                                        <p:tav tm="0">
                                          <p:val>
                                            <p:fltVal val="-90"/>
                                          </p:val>
                                        </p:tav>
                                        <p:tav tm="100000">
                                          <p:val>
                                            <p:fltVal val="0"/>
                                          </p:val>
                                        </p:tav>
                                      </p:tavLst>
                                    </p:anim>
                                    <p:anim calcmode="lin" valueType="num">
                                      <p:cBhvr>
                                        <p:cTn id="206" dur="800" decel="100000" fill="hold"/>
                                        <p:tgtEl>
                                          <p:spTgt spid="69638">
                                            <p:txEl>
                                              <p:pRg st="10" end="10"/>
                                            </p:txEl>
                                          </p:spTgt>
                                        </p:tgtEl>
                                        <p:attrNameLst>
                                          <p:attrName>ppt_x</p:attrName>
                                        </p:attrNameLst>
                                      </p:cBhvr>
                                      <p:tavLst>
                                        <p:tav tm="0">
                                          <p:val>
                                            <p:strVal val="#ppt_x+0.4"/>
                                          </p:val>
                                        </p:tav>
                                        <p:tav tm="100000">
                                          <p:val>
                                            <p:strVal val="#ppt_x-0.05"/>
                                          </p:val>
                                        </p:tav>
                                      </p:tavLst>
                                    </p:anim>
                                    <p:anim calcmode="lin" valueType="num">
                                      <p:cBhvr>
                                        <p:cTn id="207" dur="800" decel="100000" fill="hold"/>
                                        <p:tgtEl>
                                          <p:spTgt spid="69638">
                                            <p:txEl>
                                              <p:pRg st="10" end="10"/>
                                            </p:txEl>
                                          </p:spTgt>
                                        </p:tgtEl>
                                        <p:attrNameLst>
                                          <p:attrName>ppt_y</p:attrName>
                                        </p:attrNameLst>
                                      </p:cBhvr>
                                      <p:tavLst>
                                        <p:tav tm="0">
                                          <p:val>
                                            <p:strVal val="#ppt_y-0.4"/>
                                          </p:val>
                                        </p:tav>
                                        <p:tav tm="100000">
                                          <p:val>
                                            <p:strVal val="#ppt_y+0.1"/>
                                          </p:val>
                                        </p:tav>
                                      </p:tavLst>
                                    </p:anim>
                                    <p:anim calcmode="lin" valueType="num">
                                      <p:cBhvr>
                                        <p:cTn id="208" dur="200" accel="100000" fill="hold">
                                          <p:stCondLst>
                                            <p:cond delay="800"/>
                                          </p:stCondLst>
                                        </p:cTn>
                                        <p:tgtEl>
                                          <p:spTgt spid="69638">
                                            <p:txEl>
                                              <p:pRg st="10" end="10"/>
                                            </p:txEl>
                                          </p:spTgt>
                                        </p:tgtEl>
                                        <p:attrNameLst>
                                          <p:attrName>ppt_x</p:attrName>
                                        </p:attrNameLst>
                                      </p:cBhvr>
                                      <p:tavLst>
                                        <p:tav tm="0">
                                          <p:val>
                                            <p:strVal val="#ppt_x-0.05"/>
                                          </p:val>
                                        </p:tav>
                                        <p:tav tm="100000">
                                          <p:val>
                                            <p:strVal val="#ppt_x"/>
                                          </p:val>
                                        </p:tav>
                                      </p:tavLst>
                                    </p:anim>
                                    <p:anim calcmode="lin" valueType="num">
                                      <p:cBhvr>
                                        <p:cTn id="209" dur="200" accel="100000" fill="hold">
                                          <p:stCondLst>
                                            <p:cond delay="800"/>
                                          </p:stCondLst>
                                        </p:cTn>
                                        <p:tgtEl>
                                          <p:spTgt spid="69638">
                                            <p:txEl>
                                              <p:pRg st="10" end="10"/>
                                            </p:txEl>
                                          </p:spTgt>
                                        </p:tgtEl>
                                        <p:attrNameLst>
                                          <p:attrName>ppt_y</p:attrName>
                                        </p:attrNameLst>
                                      </p:cBhvr>
                                      <p:tavLst>
                                        <p:tav tm="0">
                                          <p:val>
                                            <p:strVal val="#ppt_y+0.1"/>
                                          </p:val>
                                        </p:tav>
                                        <p:tav tm="100000">
                                          <p:val>
                                            <p:strVal val="#ppt_y"/>
                                          </p:val>
                                        </p:tav>
                                      </p:tavLst>
                                    </p:anim>
                                  </p:childTnLst>
                                </p:cTn>
                              </p:par>
                              <p:par>
                                <p:cTn id="210" presetID="30" presetClass="entr" presetSubtype="0" fill="hold" grpId="0" nodeType="withEffect">
                                  <p:stCondLst>
                                    <p:cond delay="0"/>
                                  </p:stCondLst>
                                  <p:childTnLst>
                                    <p:set>
                                      <p:cBhvr>
                                        <p:cTn id="211" dur="1" fill="hold">
                                          <p:stCondLst>
                                            <p:cond delay="0"/>
                                          </p:stCondLst>
                                        </p:cTn>
                                        <p:tgtEl>
                                          <p:spTgt spid="69638">
                                            <p:txEl>
                                              <p:pRg st="11" end="11"/>
                                            </p:txEl>
                                          </p:spTgt>
                                        </p:tgtEl>
                                        <p:attrNameLst>
                                          <p:attrName>style.visibility</p:attrName>
                                        </p:attrNameLst>
                                      </p:cBhvr>
                                      <p:to>
                                        <p:strVal val="visible"/>
                                      </p:to>
                                    </p:set>
                                    <p:animEffect transition="in" filter="fade">
                                      <p:cBhvr>
                                        <p:cTn id="212" dur="800" decel="100000"/>
                                        <p:tgtEl>
                                          <p:spTgt spid="69638">
                                            <p:txEl>
                                              <p:pRg st="11" end="11"/>
                                            </p:txEl>
                                          </p:spTgt>
                                        </p:tgtEl>
                                      </p:cBhvr>
                                    </p:animEffect>
                                    <p:anim calcmode="lin" valueType="num">
                                      <p:cBhvr>
                                        <p:cTn id="213" dur="800" decel="100000" fill="hold"/>
                                        <p:tgtEl>
                                          <p:spTgt spid="69638">
                                            <p:txEl>
                                              <p:pRg st="11" end="11"/>
                                            </p:txEl>
                                          </p:spTgt>
                                        </p:tgtEl>
                                        <p:attrNameLst>
                                          <p:attrName>style.rotation</p:attrName>
                                        </p:attrNameLst>
                                      </p:cBhvr>
                                      <p:tavLst>
                                        <p:tav tm="0">
                                          <p:val>
                                            <p:fltVal val="-90"/>
                                          </p:val>
                                        </p:tav>
                                        <p:tav tm="100000">
                                          <p:val>
                                            <p:fltVal val="0"/>
                                          </p:val>
                                        </p:tav>
                                      </p:tavLst>
                                    </p:anim>
                                    <p:anim calcmode="lin" valueType="num">
                                      <p:cBhvr>
                                        <p:cTn id="214" dur="800" decel="100000" fill="hold"/>
                                        <p:tgtEl>
                                          <p:spTgt spid="69638">
                                            <p:txEl>
                                              <p:pRg st="11" end="11"/>
                                            </p:txEl>
                                          </p:spTgt>
                                        </p:tgtEl>
                                        <p:attrNameLst>
                                          <p:attrName>ppt_x</p:attrName>
                                        </p:attrNameLst>
                                      </p:cBhvr>
                                      <p:tavLst>
                                        <p:tav tm="0">
                                          <p:val>
                                            <p:strVal val="#ppt_x+0.4"/>
                                          </p:val>
                                        </p:tav>
                                        <p:tav tm="100000">
                                          <p:val>
                                            <p:strVal val="#ppt_x-0.05"/>
                                          </p:val>
                                        </p:tav>
                                      </p:tavLst>
                                    </p:anim>
                                    <p:anim calcmode="lin" valueType="num">
                                      <p:cBhvr>
                                        <p:cTn id="215" dur="800" decel="100000" fill="hold"/>
                                        <p:tgtEl>
                                          <p:spTgt spid="69638">
                                            <p:txEl>
                                              <p:pRg st="11" end="11"/>
                                            </p:txEl>
                                          </p:spTgt>
                                        </p:tgtEl>
                                        <p:attrNameLst>
                                          <p:attrName>ppt_y</p:attrName>
                                        </p:attrNameLst>
                                      </p:cBhvr>
                                      <p:tavLst>
                                        <p:tav tm="0">
                                          <p:val>
                                            <p:strVal val="#ppt_y-0.4"/>
                                          </p:val>
                                        </p:tav>
                                        <p:tav tm="100000">
                                          <p:val>
                                            <p:strVal val="#ppt_y+0.1"/>
                                          </p:val>
                                        </p:tav>
                                      </p:tavLst>
                                    </p:anim>
                                    <p:anim calcmode="lin" valueType="num">
                                      <p:cBhvr>
                                        <p:cTn id="216" dur="200" accel="100000" fill="hold">
                                          <p:stCondLst>
                                            <p:cond delay="800"/>
                                          </p:stCondLst>
                                        </p:cTn>
                                        <p:tgtEl>
                                          <p:spTgt spid="69638">
                                            <p:txEl>
                                              <p:pRg st="11" end="11"/>
                                            </p:txEl>
                                          </p:spTgt>
                                        </p:tgtEl>
                                        <p:attrNameLst>
                                          <p:attrName>ppt_x</p:attrName>
                                        </p:attrNameLst>
                                      </p:cBhvr>
                                      <p:tavLst>
                                        <p:tav tm="0">
                                          <p:val>
                                            <p:strVal val="#ppt_x-0.05"/>
                                          </p:val>
                                        </p:tav>
                                        <p:tav tm="100000">
                                          <p:val>
                                            <p:strVal val="#ppt_x"/>
                                          </p:val>
                                        </p:tav>
                                      </p:tavLst>
                                    </p:anim>
                                    <p:anim calcmode="lin" valueType="num">
                                      <p:cBhvr>
                                        <p:cTn id="217" dur="200" accel="100000" fill="hold">
                                          <p:stCondLst>
                                            <p:cond delay="800"/>
                                          </p:stCondLst>
                                        </p:cTn>
                                        <p:tgtEl>
                                          <p:spTgt spid="69638">
                                            <p:txEl>
                                              <p:pRg st="11" end="11"/>
                                            </p:txEl>
                                          </p:spTgt>
                                        </p:tgtEl>
                                        <p:attrNameLst>
                                          <p:attrName>ppt_y</p:attrName>
                                        </p:attrNameLst>
                                      </p:cBhvr>
                                      <p:tavLst>
                                        <p:tav tm="0">
                                          <p:val>
                                            <p:strVal val="#ppt_y+0.1"/>
                                          </p:val>
                                        </p:tav>
                                        <p:tav tm="100000">
                                          <p:val>
                                            <p:strVal val="#ppt_y"/>
                                          </p:val>
                                        </p:tav>
                                      </p:tavLst>
                                    </p:anim>
                                  </p:childTnLst>
                                </p:cTn>
                              </p:par>
                              <p:par>
                                <p:cTn id="218" presetID="30" presetClass="entr" presetSubtype="0" fill="hold" grpId="0" nodeType="withEffect">
                                  <p:stCondLst>
                                    <p:cond delay="0"/>
                                  </p:stCondLst>
                                  <p:childTnLst>
                                    <p:set>
                                      <p:cBhvr>
                                        <p:cTn id="219" dur="1" fill="hold">
                                          <p:stCondLst>
                                            <p:cond delay="0"/>
                                          </p:stCondLst>
                                        </p:cTn>
                                        <p:tgtEl>
                                          <p:spTgt spid="69638">
                                            <p:txEl>
                                              <p:pRg st="12" end="12"/>
                                            </p:txEl>
                                          </p:spTgt>
                                        </p:tgtEl>
                                        <p:attrNameLst>
                                          <p:attrName>style.visibility</p:attrName>
                                        </p:attrNameLst>
                                      </p:cBhvr>
                                      <p:to>
                                        <p:strVal val="visible"/>
                                      </p:to>
                                    </p:set>
                                    <p:animEffect transition="in" filter="fade">
                                      <p:cBhvr>
                                        <p:cTn id="220" dur="800" decel="100000"/>
                                        <p:tgtEl>
                                          <p:spTgt spid="69638">
                                            <p:txEl>
                                              <p:pRg st="12" end="12"/>
                                            </p:txEl>
                                          </p:spTgt>
                                        </p:tgtEl>
                                      </p:cBhvr>
                                    </p:animEffect>
                                    <p:anim calcmode="lin" valueType="num">
                                      <p:cBhvr>
                                        <p:cTn id="221" dur="800" decel="100000" fill="hold"/>
                                        <p:tgtEl>
                                          <p:spTgt spid="69638">
                                            <p:txEl>
                                              <p:pRg st="12" end="12"/>
                                            </p:txEl>
                                          </p:spTgt>
                                        </p:tgtEl>
                                        <p:attrNameLst>
                                          <p:attrName>style.rotation</p:attrName>
                                        </p:attrNameLst>
                                      </p:cBhvr>
                                      <p:tavLst>
                                        <p:tav tm="0">
                                          <p:val>
                                            <p:fltVal val="-90"/>
                                          </p:val>
                                        </p:tav>
                                        <p:tav tm="100000">
                                          <p:val>
                                            <p:fltVal val="0"/>
                                          </p:val>
                                        </p:tav>
                                      </p:tavLst>
                                    </p:anim>
                                    <p:anim calcmode="lin" valueType="num">
                                      <p:cBhvr>
                                        <p:cTn id="222" dur="800" decel="100000" fill="hold"/>
                                        <p:tgtEl>
                                          <p:spTgt spid="69638">
                                            <p:txEl>
                                              <p:pRg st="12" end="12"/>
                                            </p:txEl>
                                          </p:spTgt>
                                        </p:tgtEl>
                                        <p:attrNameLst>
                                          <p:attrName>ppt_x</p:attrName>
                                        </p:attrNameLst>
                                      </p:cBhvr>
                                      <p:tavLst>
                                        <p:tav tm="0">
                                          <p:val>
                                            <p:strVal val="#ppt_x+0.4"/>
                                          </p:val>
                                        </p:tav>
                                        <p:tav tm="100000">
                                          <p:val>
                                            <p:strVal val="#ppt_x-0.05"/>
                                          </p:val>
                                        </p:tav>
                                      </p:tavLst>
                                    </p:anim>
                                    <p:anim calcmode="lin" valueType="num">
                                      <p:cBhvr>
                                        <p:cTn id="223" dur="800" decel="100000" fill="hold"/>
                                        <p:tgtEl>
                                          <p:spTgt spid="69638">
                                            <p:txEl>
                                              <p:pRg st="12" end="12"/>
                                            </p:txEl>
                                          </p:spTgt>
                                        </p:tgtEl>
                                        <p:attrNameLst>
                                          <p:attrName>ppt_y</p:attrName>
                                        </p:attrNameLst>
                                      </p:cBhvr>
                                      <p:tavLst>
                                        <p:tav tm="0">
                                          <p:val>
                                            <p:strVal val="#ppt_y-0.4"/>
                                          </p:val>
                                        </p:tav>
                                        <p:tav tm="100000">
                                          <p:val>
                                            <p:strVal val="#ppt_y+0.1"/>
                                          </p:val>
                                        </p:tav>
                                      </p:tavLst>
                                    </p:anim>
                                    <p:anim calcmode="lin" valueType="num">
                                      <p:cBhvr>
                                        <p:cTn id="224" dur="200" accel="100000" fill="hold">
                                          <p:stCondLst>
                                            <p:cond delay="800"/>
                                          </p:stCondLst>
                                        </p:cTn>
                                        <p:tgtEl>
                                          <p:spTgt spid="69638">
                                            <p:txEl>
                                              <p:pRg st="12" end="12"/>
                                            </p:txEl>
                                          </p:spTgt>
                                        </p:tgtEl>
                                        <p:attrNameLst>
                                          <p:attrName>ppt_x</p:attrName>
                                        </p:attrNameLst>
                                      </p:cBhvr>
                                      <p:tavLst>
                                        <p:tav tm="0">
                                          <p:val>
                                            <p:strVal val="#ppt_x-0.05"/>
                                          </p:val>
                                        </p:tav>
                                        <p:tav tm="100000">
                                          <p:val>
                                            <p:strVal val="#ppt_x"/>
                                          </p:val>
                                        </p:tav>
                                      </p:tavLst>
                                    </p:anim>
                                    <p:anim calcmode="lin" valueType="num">
                                      <p:cBhvr>
                                        <p:cTn id="225" dur="200" accel="100000" fill="hold">
                                          <p:stCondLst>
                                            <p:cond delay="800"/>
                                          </p:stCondLst>
                                        </p:cTn>
                                        <p:tgtEl>
                                          <p:spTgt spid="69638">
                                            <p:txEl>
                                              <p:pRg st="12" end="12"/>
                                            </p:txEl>
                                          </p:spTgt>
                                        </p:tgtEl>
                                        <p:attrNameLst>
                                          <p:attrName>ppt_y</p:attrName>
                                        </p:attrNameLst>
                                      </p:cBhvr>
                                      <p:tavLst>
                                        <p:tav tm="0">
                                          <p:val>
                                            <p:strVal val="#ppt_y+0.1"/>
                                          </p:val>
                                        </p:tav>
                                        <p:tav tm="100000">
                                          <p:val>
                                            <p:strVal val="#ppt_y"/>
                                          </p:val>
                                        </p:tav>
                                      </p:tavLst>
                                    </p:anim>
                                  </p:childTnLst>
                                </p:cTn>
                              </p:par>
                              <p:par>
                                <p:cTn id="226" presetID="30" presetClass="entr" presetSubtype="0" fill="hold" grpId="0" nodeType="withEffect">
                                  <p:stCondLst>
                                    <p:cond delay="0"/>
                                  </p:stCondLst>
                                  <p:childTnLst>
                                    <p:set>
                                      <p:cBhvr>
                                        <p:cTn id="227" dur="1" fill="hold">
                                          <p:stCondLst>
                                            <p:cond delay="0"/>
                                          </p:stCondLst>
                                        </p:cTn>
                                        <p:tgtEl>
                                          <p:spTgt spid="69638">
                                            <p:txEl>
                                              <p:pRg st="13" end="13"/>
                                            </p:txEl>
                                          </p:spTgt>
                                        </p:tgtEl>
                                        <p:attrNameLst>
                                          <p:attrName>style.visibility</p:attrName>
                                        </p:attrNameLst>
                                      </p:cBhvr>
                                      <p:to>
                                        <p:strVal val="visible"/>
                                      </p:to>
                                    </p:set>
                                    <p:animEffect transition="in" filter="fade">
                                      <p:cBhvr>
                                        <p:cTn id="228" dur="800" decel="100000"/>
                                        <p:tgtEl>
                                          <p:spTgt spid="69638">
                                            <p:txEl>
                                              <p:pRg st="13" end="13"/>
                                            </p:txEl>
                                          </p:spTgt>
                                        </p:tgtEl>
                                      </p:cBhvr>
                                    </p:animEffect>
                                    <p:anim calcmode="lin" valueType="num">
                                      <p:cBhvr>
                                        <p:cTn id="229" dur="800" decel="100000" fill="hold"/>
                                        <p:tgtEl>
                                          <p:spTgt spid="69638">
                                            <p:txEl>
                                              <p:pRg st="13" end="13"/>
                                            </p:txEl>
                                          </p:spTgt>
                                        </p:tgtEl>
                                        <p:attrNameLst>
                                          <p:attrName>style.rotation</p:attrName>
                                        </p:attrNameLst>
                                      </p:cBhvr>
                                      <p:tavLst>
                                        <p:tav tm="0">
                                          <p:val>
                                            <p:fltVal val="-90"/>
                                          </p:val>
                                        </p:tav>
                                        <p:tav tm="100000">
                                          <p:val>
                                            <p:fltVal val="0"/>
                                          </p:val>
                                        </p:tav>
                                      </p:tavLst>
                                    </p:anim>
                                    <p:anim calcmode="lin" valueType="num">
                                      <p:cBhvr>
                                        <p:cTn id="230" dur="800" decel="100000" fill="hold"/>
                                        <p:tgtEl>
                                          <p:spTgt spid="69638">
                                            <p:txEl>
                                              <p:pRg st="13" end="13"/>
                                            </p:txEl>
                                          </p:spTgt>
                                        </p:tgtEl>
                                        <p:attrNameLst>
                                          <p:attrName>ppt_x</p:attrName>
                                        </p:attrNameLst>
                                      </p:cBhvr>
                                      <p:tavLst>
                                        <p:tav tm="0">
                                          <p:val>
                                            <p:strVal val="#ppt_x+0.4"/>
                                          </p:val>
                                        </p:tav>
                                        <p:tav tm="100000">
                                          <p:val>
                                            <p:strVal val="#ppt_x-0.05"/>
                                          </p:val>
                                        </p:tav>
                                      </p:tavLst>
                                    </p:anim>
                                    <p:anim calcmode="lin" valueType="num">
                                      <p:cBhvr>
                                        <p:cTn id="231" dur="800" decel="100000" fill="hold"/>
                                        <p:tgtEl>
                                          <p:spTgt spid="69638">
                                            <p:txEl>
                                              <p:pRg st="13" end="13"/>
                                            </p:txEl>
                                          </p:spTgt>
                                        </p:tgtEl>
                                        <p:attrNameLst>
                                          <p:attrName>ppt_y</p:attrName>
                                        </p:attrNameLst>
                                      </p:cBhvr>
                                      <p:tavLst>
                                        <p:tav tm="0">
                                          <p:val>
                                            <p:strVal val="#ppt_y-0.4"/>
                                          </p:val>
                                        </p:tav>
                                        <p:tav tm="100000">
                                          <p:val>
                                            <p:strVal val="#ppt_y+0.1"/>
                                          </p:val>
                                        </p:tav>
                                      </p:tavLst>
                                    </p:anim>
                                    <p:anim calcmode="lin" valueType="num">
                                      <p:cBhvr>
                                        <p:cTn id="232" dur="200" accel="100000" fill="hold">
                                          <p:stCondLst>
                                            <p:cond delay="800"/>
                                          </p:stCondLst>
                                        </p:cTn>
                                        <p:tgtEl>
                                          <p:spTgt spid="69638">
                                            <p:txEl>
                                              <p:pRg st="13" end="13"/>
                                            </p:txEl>
                                          </p:spTgt>
                                        </p:tgtEl>
                                        <p:attrNameLst>
                                          <p:attrName>ppt_x</p:attrName>
                                        </p:attrNameLst>
                                      </p:cBhvr>
                                      <p:tavLst>
                                        <p:tav tm="0">
                                          <p:val>
                                            <p:strVal val="#ppt_x-0.05"/>
                                          </p:val>
                                        </p:tav>
                                        <p:tav tm="100000">
                                          <p:val>
                                            <p:strVal val="#ppt_x"/>
                                          </p:val>
                                        </p:tav>
                                      </p:tavLst>
                                    </p:anim>
                                    <p:anim calcmode="lin" valueType="num">
                                      <p:cBhvr>
                                        <p:cTn id="233" dur="200" accel="100000" fill="hold">
                                          <p:stCondLst>
                                            <p:cond delay="800"/>
                                          </p:stCondLst>
                                        </p:cTn>
                                        <p:tgtEl>
                                          <p:spTgt spid="69638">
                                            <p:txEl>
                                              <p:pRg st="13" end="13"/>
                                            </p:txEl>
                                          </p:spTgt>
                                        </p:tgtEl>
                                        <p:attrNameLst>
                                          <p:attrName>ppt_y</p:attrName>
                                        </p:attrNameLst>
                                      </p:cBhvr>
                                      <p:tavLst>
                                        <p:tav tm="0">
                                          <p:val>
                                            <p:strVal val="#ppt_y+0.1"/>
                                          </p:val>
                                        </p:tav>
                                        <p:tav tm="100000">
                                          <p:val>
                                            <p:strVal val="#ppt_y"/>
                                          </p:val>
                                        </p:tav>
                                      </p:tavLst>
                                    </p:anim>
                                  </p:childTnLst>
                                </p:cTn>
                              </p:par>
                              <p:par>
                                <p:cTn id="234" presetID="30" presetClass="entr" presetSubtype="0" fill="hold" grpId="0" nodeType="withEffect">
                                  <p:stCondLst>
                                    <p:cond delay="0"/>
                                  </p:stCondLst>
                                  <p:childTnLst>
                                    <p:set>
                                      <p:cBhvr>
                                        <p:cTn id="235" dur="1" fill="hold">
                                          <p:stCondLst>
                                            <p:cond delay="0"/>
                                          </p:stCondLst>
                                        </p:cTn>
                                        <p:tgtEl>
                                          <p:spTgt spid="69638">
                                            <p:txEl>
                                              <p:pRg st="14" end="14"/>
                                            </p:txEl>
                                          </p:spTgt>
                                        </p:tgtEl>
                                        <p:attrNameLst>
                                          <p:attrName>style.visibility</p:attrName>
                                        </p:attrNameLst>
                                      </p:cBhvr>
                                      <p:to>
                                        <p:strVal val="visible"/>
                                      </p:to>
                                    </p:set>
                                    <p:animEffect transition="in" filter="fade">
                                      <p:cBhvr>
                                        <p:cTn id="236" dur="800" decel="100000"/>
                                        <p:tgtEl>
                                          <p:spTgt spid="69638">
                                            <p:txEl>
                                              <p:pRg st="14" end="14"/>
                                            </p:txEl>
                                          </p:spTgt>
                                        </p:tgtEl>
                                      </p:cBhvr>
                                    </p:animEffect>
                                    <p:anim calcmode="lin" valueType="num">
                                      <p:cBhvr>
                                        <p:cTn id="237" dur="800" decel="100000" fill="hold"/>
                                        <p:tgtEl>
                                          <p:spTgt spid="69638">
                                            <p:txEl>
                                              <p:pRg st="14" end="14"/>
                                            </p:txEl>
                                          </p:spTgt>
                                        </p:tgtEl>
                                        <p:attrNameLst>
                                          <p:attrName>style.rotation</p:attrName>
                                        </p:attrNameLst>
                                      </p:cBhvr>
                                      <p:tavLst>
                                        <p:tav tm="0">
                                          <p:val>
                                            <p:fltVal val="-90"/>
                                          </p:val>
                                        </p:tav>
                                        <p:tav tm="100000">
                                          <p:val>
                                            <p:fltVal val="0"/>
                                          </p:val>
                                        </p:tav>
                                      </p:tavLst>
                                    </p:anim>
                                    <p:anim calcmode="lin" valueType="num">
                                      <p:cBhvr>
                                        <p:cTn id="238" dur="800" decel="100000" fill="hold"/>
                                        <p:tgtEl>
                                          <p:spTgt spid="69638">
                                            <p:txEl>
                                              <p:pRg st="14" end="14"/>
                                            </p:txEl>
                                          </p:spTgt>
                                        </p:tgtEl>
                                        <p:attrNameLst>
                                          <p:attrName>ppt_x</p:attrName>
                                        </p:attrNameLst>
                                      </p:cBhvr>
                                      <p:tavLst>
                                        <p:tav tm="0">
                                          <p:val>
                                            <p:strVal val="#ppt_x+0.4"/>
                                          </p:val>
                                        </p:tav>
                                        <p:tav tm="100000">
                                          <p:val>
                                            <p:strVal val="#ppt_x-0.05"/>
                                          </p:val>
                                        </p:tav>
                                      </p:tavLst>
                                    </p:anim>
                                    <p:anim calcmode="lin" valueType="num">
                                      <p:cBhvr>
                                        <p:cTn id="239" dur="800" decel="100000" fill="hold"/>
                                        <p:tgtEl>
                                          <p:spTgt spid="69638">
                                            <p:txEl>
                                              <p:pRg st="14" end="14"/>
                                            </p:txEl>
                                          </p:spTgt>
                                        </p:tgtEl>
                                        <p:attrNameLst>
                                          <p:attrName>ppt_y</p:attrName>
                                        </p:attrNameLst>
                                      </p:cBhvr>
                                      <p:tavLst>
                                        <p:tav tm="0">
                                          <p:val>
                                            <p:strVal val="#ppt_y-0.4"/>
                                          </p:val>
                                        </p:tav>
                                        <p:tav tm="100000">
                                          <p:val>
                                            <p:strVal val="#ppt_y+0.1"/>
                                          </p:val>
                                        </p:tav>
                                      </p:tavLst>
                                    </p:anim>
                                    <p:anim calcmode="lin" valueType="num">
                                      <p:cBhvr>
                                        <p:cTn id="240" dur="200" accel="100000" fill="hold">
                                          <p:stCondLst>
                                            <p:cond delay="800"/>
                                          </p:stCondLst>
                                        </p:cTn>
                                        <p:tgtEl>
                                          <p:spTgt spid="69638">
                                            <p:txEl>
                                              <p:pRg st="14" end="14"/>
                                            </p:txEl>
                                          </p:spTgt>
                                        </p:tgtEl>
                                        <p:attrNameLst>
                                          <p:attrName>ppt_x</p:attrName>
                                        </p:attrNameLst>
                                      </p:cBhvr>
                                      <p:tavLst>
                                        <p:tav tm="0">
                                          <p:val>
                                            <p:strVal val="#ppt_x-0.05"/>
                                          </p:val>
                                        </p:tav>
                                        <p:tav tm="100000">
                                          <p:val>
                                            <p:strVal val="#ppt_x"/>
                                          </p:val>
                                        </p:tav>
                                      </p:tavLst>
                                    </p:anim>
                                    <p:anim calcmode="lin" valueType="num">
                                      <p:cBhvr>
                                        <p:cTn id="241" dur="200" accel="100000" fill="hold">
                                          <p:stCondLst>
                                            <p:cond delay="800"/>
                                          </p:stCondLst>
                                        </p:cTn>
                                        <p:tgtEl>
                                          <p:spTgt spid="69638">
                                            <p:txEl>
                                              <p:pRg st="14" end="1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7" grpId="0" build="p" animBg="1"/>
      <p:bldP spid="69638"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bwMode="auto">
          <a:xfrm>
            <a:off x="1524000" y="457200"/>
            <a:ext cx="5943600" cy="639763"/>
          </a:xfrm>
          <a:ln>
            <a:solidFill>
              <a:schemeClr val="tx1"/>
            </a:solidFill>
            <a:miter lim="800000"/>
          </a:ln>
          <a:effectLst/>
          <a:sp3d prstMaterial="plastic"/>
        </p:spPr>
        <p:txBody>
          <a:bodyPr vert="horz" wrap="square" lIns="0" tIns="45720" rIns="0" bIns="0" numCol="1" anchor="b" anchorCtr="0" compatLnSpc="1">
            <a:normAutofit/>
            <a:scene3d>
              <a:camera prst="orthographicFront"/>
              <a:lightRig rig="freezing" dir="t">
                <a:rot lat="0" lon="0" rev="5640000"/>
              </a:lightRig>
            </a:scene3d>
            <a:sp3d prstMaterial="flat">
              <a:contourClr>
                <a:schemeClr val="tx2"/>
              </a:contourClr>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Karakteristik</a:t>
            </a:r>
            <a:r>
              <a:rPr kumimoji="0" lang="en-US" sz="32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Pasar</a:t>
            </a:r>
            <a:r>
              <a:rPr kumimoji="0" lang="en-US" sz="32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mj-lt"/>
                <a:ea typeface="+mj-ea"/>
                <a:cs typeface="+mj-cs"/>
              </a:rPr>
              <a:t>Perekonomian</a:t>
            </a:r>
            <a:endParaRPr kumimoji="0" lang="en-US" sz="3200" b="1" i="0" u="none" strike="noStrike" kern="1200" cap="none" spc="0" normalizeH="0" baseline="0" noProof="0" dirty="0">
              <a:ln>
                <a:noFill/>
              </a:ln>
              <a:solidFill>
                <a:srgbClr val="C00000"/>
              </a:solidFill>
              <a:effectLst>
                <a:outerShdw blurRad="38100" dist="38100" dir="2700000" algn="tl">
                  <a:srgbClr val="C0C0C0"/>
                </a:outerShdw>
              </a:effectLst>
              <a:uLnTx/>
              <a:uFillTx/>
              <a:latin typeface="+mj-lt"/>
              <a:ea typeface="+mj-ea"/>
              <a:cs typeface="+mj-cs"/>
            </a:endParaRPr>
          </a:p>
        </p:txBody>
      </p:sp>
      <p:sp>
        <p:nvSpPr>
          <p:cNvPr id="44" name="Footer Placeholder 3"/>
          <p:cNvSpPr txBox="1">
            <a:spLocks noGrp="1"/>
          </p:cNvSpPr>
          <p:nvPr>
            <p:ph type="ftr" sz="quarter" idx="11"/>
          </p:nvPr>
        </p:nvSpPr>
        <p:spPr>
          <a:xfrm>
            <a:off x="381000" y="63246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26628" name="Text Box 13"/>
          <p:cNvSpPr txBox="1"/>
          <p:nvPr/>
        </p:nvSpPr>
        <p:spPr>
          <a:xfrm>
            <a:off x="6629400" y="4267200"/>
            <a:ext cx="1454150" cy="369888"/>
          </a:xfrm>
          <a:prstGeom prst="rect">
            <a:avLst/>
          </a:prstGeom>
          <a:noFill/>
          <a:ln w="9525">
            <a:noFill/>
          </a:ln>
        </p:spPr>
        <p:txBody>
          <a:bodyPr wrap="none" lIns="91432" tIns="45715" rIns="91432" bIns="45715">
            <a:spAutoFit/>
          </a:bodyPr>
          <a:lstStyle/>
          <a:p>
            <a:pPr eaLnBrk="1" hangingPunct="1"/>
            <a:r>
              <a:rPr lang="en-US" altLang="id-ID" b="1" dirty="0">
                <a:latin typeface="Arial" panose="020B0604020202020204" pitchFamily="34" charset="0"/>
              </a:rPr>
              <a:t>Pasar Uang</a:t>
            </a:r>
          </a:p>
        </p:txBody>
      </p:sp>
      <p:grpSp>
        <p:nvGrpSpPr>
          <p:cNvPr id="26629" name="Group 47"/>
          <p:cNvGrpSpPr/>
          <p:nvPr/>
        </p:nvGrpSpPr>
        <p:grpSpPr>
          <a:xfrm>
            <a:off x="212725" y="1387475"/>
            <a:ext cx="3422650" cy="3721100"/>
            <a:chOff x="134" y="599"/>
            <a:chExt cx="2156" cy="2344"/>
          </a:xfrm>
        </p:grpSpPr>
        <p:sp>
          <p:nvSpPr>
            <p:cNvPr id="26657" name="Line 4"/>
            <p:cNvSpPr/>
            <p:nvPr/>
          </p:nvSpPr>
          <p:spPr>
            <a:xfrm>
              <a:off x="480" y="816"/>
              <a:ext cx="0" cy="1776"/>
            </a:xfrm>
            <a:prstGeom prst="line">
              <a:avLst/>
            </a:prstGeom>
            <a:ln w="9525" cap="flat" cmpd="sng">
              <a:solidFill>
                <a:schemeClr val="tx1"/>
              </a:solidFill>
              <a:prstDash val="solid"/>
              <a:headEnd type="none" w="med" len="med"/>
              <a:tailEnd type="none" w="med" len="med"/>
            </a:ln>
          </p:spPr>
        </p:sp>
        <p:sp>
          <p:nvSpPr>
            <p:cNvPr id="26658" name="Line 5"/>
            <p:cNvSpPr/>
            <p:nvPr/>
          </p:nvSpPr>
          <p:spPr>
            <a:xfrm>
              <a:off x="335" y="2400"/>
              <a:ext cx="1777" cy="0"/>
            </a:xfrm>
            <a:prstGeom prst="line">
              <a:avLst/>
            </a:prstGeom>
            <a:ln w="9525" cap="flat" cmpd="sng">
              <a:solidFill>
                <a:schemeClr val="tx1"/>
              </a:solidFill>
              <a:prstDash val="solid"/>
              <a:headEnd type="none" w="med" len="med"/>
              <a:tailEnd type="none" w="med" len="med"/>
            </a:ln>
          </p:spPr>
        </p:sp>
        <p:sp>
          <p:nvSpPr>
            <p:cNvPr id="26659" name="Text Box 12"/>
            <p:cNvSpPr txBox="1"/>
            <p:nvPr/>
          </p:nvSpPr>
          <p:spPr>
            <a:xfrm>
              <a:off x="374" y="2710"/>
              <a:ext cx="1053" cy="233"/>
            </a:xfrm>
            <a:prstGeom prst="rect">
              <a:avLst/>
            </a:prstGeom>
            <a:noFill/>
            <a:ln w="9525">
              <a:noFill/>
            </a:ln>
          </p:spPr>
          <p:txBody>
            <a:bodyPr wrap="none" lIns="91432" tIns="45715" rIns="91432" bIns="45715">
              <a:spAutoFit/>
            </a:bodyPr>
            <a:lstStyle/>
            <a:p>
              <a:pPr eaLnBrk="1" hangingPunct="1"/>
              <a:r>
                <a:rPr lang="en-US" altLang="id-ID" b="1" dirty="0">
                  <a:solidFill>
                    <a:srgbClr val="002060"/>
                  </a:solidFill>
                  <a:latin typeface="Arial" panose="020B0604020202020204" pitchFamily="34" charset="0"/>
                </a:rPr>
                <a:t>Pasar Barang</a:t>
              </a:r>
            </a:p>
          </p:txBody>
        </p:sp>
        <p:sp>
          <p:nvSpPr>
            <p:cNvPr id="26660" name="Text Box 15"/>
            <p:cNvSpPr txBox="1"/>
            <p:nvPr/>
          </p:nvSpPr>
          <p:spPr>
            <a:xfrm>
              <a:off x="279" y="2423"/>
              <a:ext cx="196"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0</a:t>
              </a:r>
            </a:p>
          </p:txBody>
        </p:sp>
        <p:sp>
          <p:nvSpPr>
            <p:cNvPr id="26661" name="Text Box 18"/>
            <p:cNvSpPr txBox="1"/>
            <p:nvPr/>
          </p:nvSpPr>
          <p:spPr>
            <a:xfrm>
              <a:off x="134" y="599"/>
              <a:ext cx="972"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Harga Umum</a:t>
              </a:r>
            </a:p>
          </p:txBody>
        </p:sp>
        <p:sp>
          <p:nvSpPr>
            <p:cNvPr id="26662" name="Text Box 19"/>
            <p:cNvSpPr txBox="1"/>
            <p:nvPr/>
          </p:nvSpPr>
          <p:spPr>
            <a:xfrm>
              <a:off x="1862" y="2375"/>
              <a:ext cx="428"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GDP</a:t>
              </a:r>
            </a:p>
          </p:txBody>
        </p:sp>
        <p:sp>
          <p:nvSpPr>
            <p:cNvPr id="26663" name="Arc 25"/>
            <p:cNvSpPr/>
            <p:nvPr/>
          </p:nvSpPr>
          <p:spPr>
            <a:xfrm rot="10519591">
              <a:off x="710" y="886"/>
              <a:ext cx="1202" cy="1275"/>
            </a:xfrm>
            <a:custGeom>
              <a:avLst/>
              <a:gdLst>
                <a:gd name="txL" fmla="*/ 0 w 21600"/>
                <a:gd name="txT" fmla="*/ 0 h 26050"/>
                <a:gd name="txR" fmla="*/ 21600 w 21600"/>
                <a:gd name="txB" fmla="*/ 26050 h 26050"/>
              </a:gdLst>
              <a:ahLst/>
              <a:cxnLst>
                <a:cxn ang="0">
                  <a:pos x="0" y="0"/>
                </a:cxn>
                <a:cxn ang="0">
                  <a:pos x="0" y="0"/>
                </a:cxn>
                <a:cxn ang="0">
                  <a:pos x="0" y="0"/>
                </a:cxn>
              </a:cxnLst>
              <a:rect l="txL" t="txT" r="txR" b="txB"/>
              <a:pathLst>
                <a:path w="21600" h="26050" fill="none">
                  <a:moveTo>
                    <a:pt x="-1" y="0"/>
                  </a:moveTo>
                  <a:cubicBezTo>
                    <a:pt x="11929" y="0"/>
                    <a:pt x="21600" y="9670"/>
                    <a:pt x="21600" y="21600"/>
                  </a:cubicBezTo>
                  <a:cubicBezTo>
                    <a:pt x="21600" y="23095"/>
                    <a:pt x="21444" y="24586"/>
                    <a:pt x="21136" y="26049"/>
                  </a:cubicBezTo>
                </a:path>
                <a:path w="21600" h="26050" stroke="0">
                  <a:moveTo>
                    <a:pt x="-1" y="0"/>
                  </a:moveTo>
                  <a:cubicBezTo>
                    <a:pt x="11929" y="0"/>
                    <a:pt x="21600" y="9670"/>
                    <a:pt x="21600" y="21600"/>
                  </a:cubicBezTo>
                  <a:cubicBezTo>
                    <a:pt x="21600" y="23095"/>
                    <a:pt x="21444" y="24586"/>
                    <a:pt x="21136" y="26049"/>
                  </a:cubicBezTo>
                  <a:lnTo>
                    <a:pt x="0" y="21600"/>
                  </a:lnTo>
                  <a:lnTo>
                    <a:pt x="-1" y="0"/>
                  </a:lnTo>
                  <a:close/>
                </a:path>
              </a:pathLst>
            </a:custGeom>
            <a:noFill/>
            <a:ln w="38100" cap="flat" cmpd="sng">
              <a:solidFill>
                <a:schemeClr val="hlink">
                  <a:alpha val="100000"/>
                </a:schemeClr>
              </a:solidFill>
              <a:prstDash val="solid"/>
              <a:round/>
              <a:headEnd type="none" w="med" len="med"/>
              <a:tailEnd type="none" w="med" len="med"/>
            </a:ln>
          </p:spPr>
          <p:txBody>
            <a:bodyPr/>
            <a:lstStyle/>
            <a:p>
              <a:endParaRPr lang="en-US"/>
            </a:p>
          </p:txBody>
        </p:sp>
        <p:sp>
          <p:nvSpPr>
            <p:cNvPr id="26664" name="Arc 26"/>
            <p:cNvSpPr/>
            <p:nvPr/>
          </p:nvSpPr>
          <p:spPr>
            <a:xfrm rot="5738849">
              <a:off x="557" y="1075"/>
              <a:ext cx="1200" cy="1066"/>
            </a:xfrm>
            <a:custGeom>
              <a:avLst/>
              <a:gdLst>
                <a:gd name="txL" fmla="*/ 0 w 21600"/>
                <a:gd name="txT" fmla="*/ 0 h 21802"/>
                <a:gd name="txR" fmla="*/ 21600 w 21600"/>
                <a:gd name="txB" fmla="*/ 21802 h 21802"/>
              </a:gdLst>
              <a:ahLst/>
              <a:cxnLst>
                <a:cxn ang="0">
                  <a:pos x="0" y="0"/>
                </a:cxn>
                <a:cxn ang="0">
                  <a:pos x="0" y="0"/>
                </a:cxn>
                <a:cxn ang="0">
                  <a:pos x="0" y="0"/>
                </a:cxn>
              </a:cxnLst>
              <a:rect l="txL" t="txT" r="txR" b="txB"/>
              <a:pathLst>
                <a:path w="21600" h="21802" fill="none">
                  <a:moveTo>
                    <a:pt x="-1" y="0"/>
                  </a:moveTo>
                  <a:cubicBezTo>
                    <a:pt x="11929" y="0"/>
                    <a:pt x="21600" y="9670"/>
                    <a:pt x="21600" y="21600"/>
                  </a:cubicBezTo>
                  <a:cubicBezTo>
                    <a:pt x="21600" y="21667"/>
                    <a:pt x="21599" y="21734"/>
                    <a:pt x="21599" y="21802"/>
                  </a:cubicBezTo>
                </a:path>
                <a:path w="21600" h="21802" stroke="0">
                  <a:moveTo>
                    <a:pt x="-1" y="0"/>
                  </a:moveTo>
                  <a:cubicBezTo>
                    <a:pt x="11929" y="0"/>
                    <a:pt x="21600" y="9670"/>
                    <a:pt x="21600" y="21600"/>
                  </a:cubicBezTo>
                  <a:cubicBezTo>
                    <a:pt x="21600" y="21667"/>
                    <a:pt x="21599" y="21734"/>
                    <a:pt x="21599" y="21802"/>
                  </a:cubicBezTo>
                  <a:lnTo>
                    <a:pt x="0" y="21600"/>
                  </a:lnTo>
                  <a:lnTo>
                    <a:pt x="-1" y="0"/>
                  </a:lnTo>
                  <a:close/>
                </a:path>
              </a:pathLst>
            </a:custGeom>
            <a:noFill/>
            <a:ln w="38100" cap="flat" cmpd="sng">
              <a:solidFill>
                <a:srgbClr val="000099">
                  <a:alpha val="100000"/>
                </a:srgbClr>
              </a:solidFill>
              <a:prstDash val="solid"/>
              <a:round/>
              <a:headEnd type="none" w="med" len="med"/>
              <a:tailEnd type="none" w="med" len="med"/>
            </a:ln>
          </p:spPr>
          <p:txBody>
            <a:bodyPr/>
            <a:lstStyle/>
            <a:p>
              <a:endParaRPr lang="en-US"/>
            </a:p>
          </p:txBody>
        </p:sp>
        <p:sp>
          <p:nvSpPr>
            <p:cNvPr id="26665" name="Line 31"/>
            <p:cNvSpPr/>
            <p:nvPr/>
          </p:nvSpPr>
          <p:spPr>
            <a:xfrm flipH="1">
              <a:off x="480" y="1968"/>
              <a:ext cx="769" cy="0"/>
            </a:xfrm>
            <a:prstGeom prst="line">
              <a:avLst/>
            </a:prstGeom>
            <a:ln w="9525" cap="flat" cmpd="sng">
              <a:solidFill>
                <a:schemeClr val="tx1"/>
              </a:solidFill>
              <a:prstDash val="dash"/>
              <a:headEnd type="none" w="med" len="med"/>
              <a:tailEnd type="none" w="med" len="med"/>
            </a:ln>
          </p:spPr>
        </p:sp>
        <p:sp>
          <p:nvSpPr>
            <p:cNvPr id="26666" name="Line 34"/>
            <p:cNvSpPr/>
            <p:nvPr/>
          </p:nvSpPr>
          <p:spPr>
            <a:xfrm>
              <a:off x="1249" y="1968"/>
              <a:ext cx="0" cy="432"/>
            </a:xfrm>
            <a:prstGeom prst="line">
              <a:avLst/>
            </a:prstGeom>
            <a:ln w="9525" cap="flat" cmpd="sng">
              <a:solidFill>
                <a:schemeClr val="tx1"/>
              </a:solidFill>
              <a:prstDash val="dash"/>
              <a:headEnd type="none" w="med" len="med"/>
              <a:tailEnd type="none" w="med" len="med"/>
            </a:ln>
          </p:spPr>
        </p:sp>
        <p:sp>
          <p:nvSpPr>
            <p:cNvPr id="26667" name="Text Box 37"/>
            <p:cNvSpPr txBox="1"/>
            <p:nvPr/>
          </p:nvSpPr>
          <p:spPr>
            <a:xfrm>
              <a:off x="1767" y="983"/>
              <a:ext cx="212"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S</a:t>
              </a:r>
            </a:p>
          </p:txBody>
        </p:sp>
        <p:sp>
          <p:nvSpPr>
            <p:cNvPr id="26668" name="Text Box 38"/>
            <p:cNvSpPr txBox="1"/>
            <p:nvPr/>
          </p:nvSpPr>
          <p:spPr>
            <a:xfrm>
              <a:off x="1920" y="2064"/>
              <a:ext cx="220"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D</a:t>
              </a:r>
            </a:p>
          </p:txBody>
        </p:sp>
      </p:grpSp>
      <p:grpSp>
        <p:nvGrpSpPr>
          <p:cNvPr id="26630" name="Group 46"/>
          <p:cNvGrpSpPr/>
          <p:nvPr/>
        </p:nvGrpSpPr>
        <p:grpSpPr>
          <a:xfrm>
            <a:off x="5486400" y="1295400"/>
            <a:ext cx="3495675" cy="3186113"/>
            <a:chOff x="3312" y="624"/>
            <a:chExt cx="2202" cy="2007"/>
          </a:xfrm>
        </p:grpSpPr>
        <p:grpSp>
          <p:nvGrpSpPr>
            <p:cNvPr id="26645" name="Group 45"/>
            <p:cNvGrpSpPr/>
            <p:nvPr/>
          </p:nvGrpSpPr>
          <p:grpSpPr>
            <a:xfrm>
              <a:off x="3312" y="624"/>
              <a:ext cx="2202" cy="2007"/>
              <a:chOff x="3312" y="624"/>
              <a:chExt cx="2202" cy="2007"/>
            </a:xfrm>
          </p:grpSpPr>
          <p:sp>
            <p:nvSpPr>
              <p:cNvPr id="26648" name="Text Box 17"/>
              <p:cNvSpPr txBox="1"/>
              <p:nvPr/>
            </p:nvSpPr>
            <p:spPr>
              <a:xfrm>
                <a:off x="3696" y="2400"/>
                <a:ext cx="196"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0</a:t>
                </a:r>
              </a:p>
            </p:txBody>
          </p:sp>
          <p:grpSp>
            <p:nvGrpSpPr>
              <p:cNvPr id="26649" name="Group 44"/>
              <p:cNvGrpSpPr/>
              <p:nvPr/>
            </p:nvGrpSpPr>
            <p:grpSpPr>
              <a:xfrm>
                <a:off x="3312" y="624"/>
                <a:ext cx="2202" cy="2007"/>
                <a:chOff x="3216" y="576"/>
                <a:chExt cx="2202" cy="2007"/>
              </a:xfrm>
            </p:grpSpPr>
            <p:sp>
              <p:nvSpPr>
                <p:cNvPr id="26650" name="Line 8"/>
                <p:cNvSpPr/>
                <p:nvPr/>
              </p:nvSpPr>
              <p:spPr>
                <a:xfrm>
                  <a:off x="3601" y="745"/>
                  <a:ext cx="0" cy="1777"/>
                </a:xfrm>
                <a:prstGeom prst="line">
                  <a:avLst/>
                </a:prstGeom>
                <a:ln w="9525" cap="flat" cmpd="sng">
                  <a:solidFill>
                    <a:schemeClr val="tx1"/>
                  </a:solidFill>
                  <a:prstDash val="solid"/>
                  <a:headEnd type="none" w="med" len="med"/>
                  <a:tailEnd type="none" w="med" len="med"/>
                </a:ln>
              </p:spPr>
            </p:sp>
            <p:sp>
              <p:nvSpPr>
                <p:cNvPr id="26651" name="Line 11"/>
                <p:cNvSpPr/>
                <p:nvPr/>
              </p:nvSpPr>
              <p:spPr>
                <a:xfrm>
                  <a:off x="3408" y="2377"/>
                  <a:ext cx="1825" cy="0"/>
                </a:xfrm>
                <a:prstGeom prst="line">
                  <a:avLst/>
                </a:prstGeom>
                <a:ln w="9525" cap="flat" cmpd="sng">
                  <a:solidFill>
                    <a:schemeClr val="tx1"/>
                  </a:solidFill>
                  <a:prstDash val="solid"/>
                  <a:headEnd type="none" w="med" len="med"/>
                  <a:tailEnd type="none" w="med" len="med"/>
                </a:ln>
              </p:spPr>
            </p:sp>
            <p:sp>
              <p:nvSpPr>
                <p:cNvPr id="26652" name="Text Box 21"/>
                <p:cNvSpPr txBox="1"/>
                <p:nvPr/>
              </p:nvSpPr>
              <p:spPr>
                <a:xfrm>
                  <a:off x="3216" y="576"/>
                  <a:ext cx="1044"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Tingkat Bunga</a:t>
                  </a:r>
                </a:p>
              </p:txBody>
            </p:sp>
            <p:sp>
              <p:nvSpPr>
                <p:cNvPr id="26653" name="Text Box 22"/>
                <p:cNvSpPr txBox="1"/>
                <p:nvPr/>
              </p:nvSpPr>
              <p:spPr>
                <a:xfrm>
                  <a:off x="5030" y="2352"/>
                  <a:ext cx="388"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JUB</a:t>
                  </a:r>
                </a:p>
              </p:txBody>
            </p:sp>
            <p:sp>
              <p:nvSpPr>
                <p:cNvPr id="26654" name="Arc 27"/>
                <p:cNvSpPr/>
                <p:nvPr/>
              </p:nvSpPr>
              <p:spPr>
                <a:xfrm rot="10064626">
                  <a:off x="3888" y="840"/>
                  <a:ext cx="1200" cy="1275"/>
                </a:xfrm>
                <a:custGeom>
                  <a:avLst/>
                  <a:gdLst>
                    <a:gd name="txL" fmla="*/ 0 w 21600"/>
                    <a:gd name="txT" fmla="*/ 0 h 26050"/>
                    <a:gd name="txR" fmla="*/ 21600 w 21600"/>
                    <a:gd name="txB" fmla="*/ 26050 h 26050"/>
                  </a:gdLst>
                  <a:ahLst/>
                  <a:cxnLst>
                    <a:cxn ang="0">
                      <a:pos x="0" y="0"/>
                    </a:cxn>
                    <a:cxn ang="0">
                      <a:pos x="0" y="0"/>
                    </a:cxn>
                    <a:cxn ang="0">
                      <a:pos x="0" y="0"/>
                    </a:cxn>
                  </a:cxnLst>
                  <a:rect l="txL" t="txT" r="txR" b="txB"/>
                  <a:pathLst>
                    <a:path w="21600" h="26050" fill="none">
                      <a:moveTo>
                        <a:pt x="-1" y="0"/>
                      </a:moveTo>
                      <a:cubicBezTo>
                        <a:pt x="11929" y="0"/>
                        <a:pt x="21600" y="9670"/>
                        <a:pt x="21600" y="21600"/>
                      </a:cubicBezTo>
                      <a:cubicBezTo>
                        <a:pt x="21600" y="23095"/>
                        <a:pt x="21444" y="24586"/>
                        <a:pt x="21136" y="26049"/>
                      </a:cubicBezTo>
                    </a:path>
                    <a:path w="21600" h="26050" stroke="0">
                      <a:moveTo>
                        <a:pt x="-1" y="0"/>
                      </a:moveTo>
                      <a:cubicBezTo>
                        <a:pt x="11929" y="0"/>
                        <a:pt x="21600" y="9670"/>
                        <a:pt x="21600" y="21600"/>
                      </a:cubicBezTo>
                      <a:cubicBezTo>
                        <a:pt x="21600" y="23095"/>
                        <a:pt x="21444" y="24586"/>
                        <a:pt x="21136" y="26049"/>
                      </a:cubicBezTo>
                      <a:lnTo>
                        <a:pt x="0" y="21600"/>
                      </a:lnTo>
                      <a:lnTo>
                        <a:pt x="-1" y="0"/>
                      </a:lnTo>
                      <a:close/>
                    </a:path>
                  </a:pathLst>
                </a:custGeom>
                <a:noFill/>
                <a:ln w="38100" cap="flat" cmpd="sng">
                  <a:solidFill>
                    <a:srgbClr val="CC0000">
                      <a:alpha val="100000"/>
                    </a:srgbClr>
                  </a:solidFill>
                  <a:prstDash val="solid"/>
                  <a:round/>
                  <a:headEnd type="none" w="med" len="med"/>
                  <a:tailEnd type="none" w="med" len="med"/>
                </a:ln>
              </p:spPr>
              <p:txBody>
                <a:bodyPr/>
                <a:lstStyle/>
                <a:p>
                  <a:endParaRPr lang="en-US"/>
                </a:p>
              </p:txBody>
            </p:sp>
            <p:sp>
              <p:nvSpPr>
                <p:cNvPr id="26655" name="Line 28"/>
                <p:cNvSpPr/>
                <p:nvPr/>
              </p:nvSpPr>
              <p:spPr>
                <a:xfrm flipV="1">
                  <a:off x="4608" y="912"/>
                  <a:ext cx="0" cy="1488"/>
                </a:xfrm>
                <a:prstGeom prst="line">
                  <a:avLst/>
                </a:prstGeom>
                <a:ln w="38100" cap="flat" cmpd="sng">
                  <a:solidFill>
                    <a:schemeClr val="accent1"/>
                  </a:solidFill>
                  <a:prstDash val="solid"/>
                  <a:headEnd type="none" w="med" len="med"/>
                  <a:tailEnd type="none" w="med" len="med"/>
                </a:ln>
              </p:spPr>
            </p:sp>
            <p:sp>
              <p:nvSpPr>
                <p:cNvPr id="26656" name="Line 32"/>
                <p:cNvSpPr/>
                <p:nvPr/>
              </p:nvSpPr>
              <p:spPr>
                <a:xfrm flipH="1">
                  <a:off x="3601" y="1945"/>
                  <a:ext cx="1007" cy="0"/>
                </a:xfrm>
                <a:prstGeom prst="line">
                  <a:avLst/>
                </a:prstGeom>
                <a:ln w="9525" cap="flat" cmpd="sng">
                  <a:solidFill>
                    <a:schemeClr val="tx1"/>
                  </a:solidFill>
                  <a:prstDash val="dash"/>
                  <a:headEnd type="none" w="med" len="med"/>
                  <a:tailEnd type="none" w="med" len="med"/>
                </a:ln>
              </p:spPr>
            </p:sp>
          </p:grpSp>
        </p:grpSp>
        <p:sp>
          <p:nvSpPr>
            <p:cNvPr id="26646" name="Text Box 41"/>
            <p:cNvSpPr txBox="1"/>
            <p:nvPr/>
          </p:nvSpPr>
          <p:spPr>
            <a:xfrm>
              <a:off x="4647" y="791"/>
              <a:ext cx="212"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S</a:t>
              </a:r>
            </a:p>
          </p:txBody>
        </p:sp>
        <p:sp>
          <p:nvSpPr>
            <p:cNvPr id="26647" name="Text Box 42"/>
            <p:cNvSpPr txBox="1"/>
            <p:nvPr/>
          </p:nvSpPr>
          <p:spPr>
            <a:xfrm>
              <a:off x="3782" y="886"/>
              <a:ext cx="220"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D</a:t>
              </a:r>
            </a:p>
          </p:txBody>
        </p:sp>
      </p:grpSp>
      <p:grpSp>
        <p:nvGrpSpPr>
          <p:cNvPr id="26631" name="Group 49"/>
          <p:cNvGrpSpPr/>
          <p:nvPr/>
        </p:nvGrpSpPr>
        <p:grpSpPr>
          <a:xfrm>
            <a:off x="3278188" y="2932113"/>
            <a:ext cx="5553075" cy="3494087"/>
            <a:chOff x="2065" y="1847"/>
            <a:chExt cx="3498" cy="2201"/>
          </a:xfrm>
        </p:grpSpPr>
        <p:grpSp>
          <p:nvGrpSpPr>
            <p:cNvPr id="26632" name="Group 48"/>
            <p:cNvGrpSpPr/>
            <p:nvPr/>
          </p:nvGrpSpPr>
          <p:grpSpPr>
            <a:xfrm>
              <a:off x="2065" y="1847"/>
              <a:ext cx="1937" cy="2201"/>
              <a:chOff x="2065" y="1847"/>
              <a:chExt cx="1937" cy="2201"/>
            </a:xfrm>
          </p:grpSpPr>
          <p:sp>
            <p:nvSpPr>
              <p:cNvPr id="26634" name="Line 6"/>
              <p:cNvSpPr/>
              <p:nvPr/>
            </p:nvSpPr>
            <p:spPr>
              <a:xfrm>
                <a:off x="2305" y="2064"/>
                <a:ext cx="0" cy="1776"/>
              </a:xfrm>
              <a:prstGeom prst="line">
                <a:avLst/>
              </a:prstGeom>
              <a:ln w="9525" cap="flat" cmpd="sng">
                <a:solidFill>
                  <a:schemeClr val="tx1"/>
                </a:solidFill>
                <a:prstDash val="solid"/>
                <a:headEnd type="none" w="med" len="med"/>
                <a:tailEnd type="none" w="med" len="med"/>
              </a:ln>
            </p:spPr>
          </p:sp>
          <p:sp>
            <p:nvSpPr>
              <p:cNvPr id="26635" name="Line 10"/>
              <p:cNvSpPr/>
              <p:nvPr/>
            </p:nvSpPr>
            <p:spPr>
              <a:xfrm>
                <a:off x="2065" y="3696"/>
                <a:ext cx="1775" cy="0"/>
              </a:xfrm>
              <a:prstGeom prst="line">
                <a:avLst/>
              </a:prstGeom>
              <a:ln w="9525" cap="flat" cmpd="sng">
                <a:solidFill>
                  <a:schemeClr val="tx1"/>
                </a:solidFill>
                <a:prstDash val="solid"/>
                <a:headEnd type="none" w="med" len="med"/>
                <a:tailEnd type="none" w="med" len="med"/>
              </a:ln>
            </p:spPr>
          </p:sp>
          <p:sp>
            <p:nvSpPr>
              <p:cNvPr id="26636" name="Text Box 14"/>
              <p:cNvSpPr txBox="1"/>
              <p:nvPr/>
            </p:nvSpPr>
            <p:spPr>
              <a:xfrm>
                <a:off x="2391" y="3815"/>
                <a:ext cx="1455" cy="233"/>
              </a:xfrm>
              <a:prstGeom prst="rect">
                <a:avLst/>
              </a:prstGeom>
              <a:noFill/>
              <a:ln w="9525">
                <a:noFill/>
              </a:ln>
            </p:spPr>
            <p:txBody>
              <a:bodyPr wrap="none" lIns="91432" tIns="45715" rIns="91432" bIns="45715">
                <a:spAutoFit/>
              </a:bodyPr>
              <a:lstStyle/>
              <a:p>
                <a:pPr eaLnBrk="1" hangingPunct="1"/>
                <a:r>
                  <a:rPr lang="en-US" altLang="id-ID" b="1" dirty="0">
                    <a:latin typeface="Arial" panose="020B0604020202020204" pitchFamily="34" charset="0"/>
                  </a:rPr>
                  <a:t>Pasar Tenaga Kerja</a:t>
                </a:r>
              </a:p>
            </p:txBody>
          </p:sp>
          <p:sp>
            <p:nvSpPr>
              <p:cNvPr id="26637" name="Text Box 16"/>
              <p:cNvSpPr txBox="1"/>
              <p:nvPr/>
            </p:nvSpPr>
            <p:spPr>
              <a:xfrm>
                <a:off x="2152" y="3671"/>
                <a:ext cx="196"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0</a:t>
                </a:r>
              </a:p>
            </p:txBody>
          </p:sp>
          <p:sp>
            <p:nvSpPr>
              <p:cNvPr id="26638" name="Text Box 20"/>
              <p:cNvSpPr txBox="1"/>
              <p:nvPr/>
            </p:nvSpPr>
            <p:spPr>
              <a:xfrm>
                <a:off x="2152" y="1847"/>
                <a:ext cx="972"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Tingkat Upah</a:t>
                </a:r>
              </a:p>
            </p:txBody>
          </p:sp>
          <p:sp>
            <p:nvSpPr>
              <p:cNvPr id="26639" name="Arc 29"/>
              <p:cNvSpPr/>
              <p:nvPr/>
            </p:nvSpPr>
            <p:spPr>
              <a:xfrm rot="10519591">
                <a:off x="2500" y="2348"/>
                <a:ext cx="1397" cy="1116"/>
              </a:xfrm>
              <a:custGeom>
                <a:avLst/>
                <a:gdLst>
                  <a:gd name="txL" fmla="*/ 0 w 21599"/>
                  <a:gd name="txT" fmla="*/ 0 h 21413"/>
                  <a:gd name="txR" fmla="*/ 21599 w 21599"/>
                  <a:gd name="txB" fmla="*/ 21413 h 21413"/>
                </a:gdLst>
                <a:ahLst/>
                <a:cxnLst>
                  <a:cxn ang="0">
                    <a:pos x="0" y="0"/>
                  </a:cxn>
                  <a:cxn ang="0">
                    <a:pos x="0" y="0"/>
                  </a:cxn>
                  <a:cxn ang="0">
                    <a:pos x="0" y="0"/>
                  </a:cxn>
                </a:cxnLst>
                <a:rect l="txL" t="txT" r="txR" b="txB"/>
                <a:pathLst>
                  <a:path w="21599" h="21413" fill="none">
                    <a:moveTo>
                      <a:pt x="2835" y="-1"/>
                    </a:moveTo>
                    <a:cubicBezTo>
                      <a:pt x="13498" y="1411"/>
                      <a:pt x="21498" y="10454"/>
                      <a:pt x="21599" y="21210"/>
                    </a:cubicBezTo>
                  </a:path>
                  <a:path w="21599" h="21413" stroke="0">
                    <a:moveTo>
                      <a:pt x="2835" y="-1"/>
                    </a:moveTo>
                    <a:cubicBezTo>
                      <a:pt x="13498" y="1411"/>
                      <a:pt x="21498" y="10454"/>
                      <a:pt x="21599" y="21210"/>
                    </a:cubicBezTo>
                    <a:lnTo>
                      <a:pt x="0" y="21413"/>
                    </a:lnTo>
                    <a:lnTo>
                      <a:pt x="2835" y="-1"/>
                    </a:lnTo>
                    <a:close/>
                  </a:path>
                </a:pathLst>
              </a:custGeom>
              <a:noFill/>
              <a:ln w="38100" cap="flat" cmpd="sng">
                <a:solidFill>
                  <a:schemeClr val="accent2">
                    <a:alpha val="100000"/>
                  </a:schemeClr>
                </a:solidFill>
                <a:prstDash val="solid"/>
                <a:round/>
                <a:headEnd type="none" w="med" len="med"/>
                <a:tailEnd type="none" w="med" len="med"/>
              </a:ln>
            </p:spPr>
            <p:txBody>
              <a:bodyPr/>
              <a:lstStyle/>
              <a:p>
                <a:endParaRPr lang="en-US"/>
              </a:p>
            </p:txBody>
          </p:sp>
          <p:sp>
            <p:nvSpPr>
              <p:cNvPr id="26640" name="Arc 30"/>
              <p:cNvSpPr/>
              <p:nvPr/>
            </p:nvSpPr>
            <p:spPr>
              <a:xfrm rot="5774267">
                <a:off x="2323" y="2335"/>
                <a:ext cx="1184" cy="1026"/>
              </a:xfrm>
              <a:custGeom>
                <a:avLst/>
                <a:gdLst>
                  <a:gd name="txL" fmla="*/ 0 w 21318"/>
                  <a:gd name="txT" fmla="*/ 0 h 21056"/>
                  <a:gd name="txR" fmla="*/ 21318 w 21318"/>
                  <a:gd name="txB" fmla="*/ 21056 h 21056"/>
                </a:gdLst>
                <a:ahLst/>
                <a:cxnLst>
                  <a:cxn ang="0">
                    <a:pos x="0" y="0"/>
                  </a:cxn>
                  <a:cxn ang="0">
                    <a:pos x="0" y="0"/>
                  </a:cxn>
                  <a:cxn ang="0">
                    <a:pos x="0" y="0"/>
                  </a:cxn>
                </a:cxnLst>
                <a:rect l="txL" t="txT" r="txR" b="txB"/>
                <a:pathLst>
                  <a:path w="21318" h="21056" fill="none">
                    <a:moveTo>
                      <a:pt x="4817" y="0"/>
                    </a:moveTo>
                    <a:cubicBezTo>
                      <a:pt x="13380" y="1959"/>
                      <a:pt x="19903" y="8908"/>
                      <a:pt x="21317" y="17577"/>
                    </a:cubicBezTo>
                  </a:path>
                  <a:path w="21318" h="21056" stroke="0">
                    <a:moveTo>
                      <a:pt x="4817" y="0"/>
                    </a:moveTo>
                    <a:cubicBezTo>
                      <a:pt x="13380" y="1959"/>
                      <a:pt x="19903" y="8908"/>
                      <a:pt x="21317" y="17577"/>
                    </a:cubicBezTo>
                    <a:lnTo>
                      <a:pt x="0" y="21056"/>
                    </a:lnTo>
                    <a:lnTo>
                      <a:pt x="4817" y="0"/>
                    </a:lnTo>
                    <a:close/>
                  </a:path>
                </a:pathLst>
              </a:custGeom>
              <a:noFill/>
              <a:ln w="38100" cap="flat" cmpd="sng">
                <a:solidFill>
                  <a:srgbClr val="CC0066">
                    <a:alpha val="100000"/>
                  </a:srgbClr>
                </a:solidFill>
                <a:prstDash val="solid"/>
                <a:round/>
                <a:headEnd type="none" w="med" len="med"/>
                <a:tailEnd type="none" w="med" len="med"/>
              </a:ln>
            </p:spPr>
            <p:txBody>
              <a:bodyPr/>
              <a:lstStyle/>
              <a:p>
                <a:endParaRPr lang="en-US"/>
              </a:p>
            </p:txBody>
          </p:sp>
          <p:sp>
            <p:nvSpPr>
              <p:cNvPr id="26641" name="Line 33"/>
              <p:cNvSpPr/>
              <p:nvPr/>
            </p:nvSpPr>
            <p:spPr>
              <a:xfrm flipH="1">
                <a:off x="2305" y="3215"/>
                <a:ext cx="719" cy="0"/>
              </a:xfrm>
              <a:prstGeom prst="line">
                <a:avLst/>
              </a:prstGeom>
              <a:ln w="9525" cap="flat" cmpd="sng">
                <a:solidFill>
                  <a:schemeClr val="tx1"/>
                </a:solidFill>
                <a:prstDash val="dash"/>
                <a:headEnd type="none" w="med" len="med"/>
                <a:tailEnd type="none" w="med" len="med"/>
              </a:ln>
            </p:spPr>
          </p:sp>
          <p:sp>
            <p:nvSpPr>
              <p:cNvPr id="26642" name="Line 35"/>
              <p:cNvSpPr/>
              <p:nvPr/>
            </p:nvSpPr>
            <p:spPr>
              <a:xfrm>
                <a:off x="3024" y="3215"/>
                <a:ext cx="0" cy="481"/>
              </a:xfrm>
              <a:prstGeom prst="line">
                <a:avLst/>
              </a:prstGeom>
              <a:ln w="9525" cap="flat" cmpd="sng">
                <a:solidFill>
                  <a:schemeClr val="tx1"/>
                </a:solidFill>
                <a:prstDash val="dash"/>
                <a:headEnd type="none" w="med" len="med"/>
                <a:tailEnd type="none" w="med" len="med"/>
              </a:ln>
            </p:spPr>
          </p:sp>
          <p:sp>
            <p:nvSpPr>
              <p:cNvPr id="26643" name="Text Box 39"/>
              <p:cNvSpPr txBox="1"/>
              <p:nvPr/>
            </p:nvSpPr>
            <p:spPr>
              <a:xfrm>
                <a:off x="2391" y="3383"/>
                <a:ext cx="212"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S</a:t>
                </a:r>
              </a:p>
            </p:txBody>
          </p:sp>
          <p:sp>
            <p:nvSpPr>
              <p:cNvPr id="26644" name="Text Box 40"/>
              <p:cNvSpPr txBox="1"/>
              <p:nvPr/>
            </p:nvSpPr>
            <p:spPr>
              <a:xfrm>
                <a:off x="3782" y="3335"/>
                <a:ext cx="220"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D</a:t>
                </a:r>
              </a:p>
            </p:txBody>
          </p:sp>
        </p:grpSp>
        <p:sp>
          <p:nvSpPr>
            <p:cNvPr id="26633" name="Text Box 43"/>
            <p:cNvSpPr txBox="1"/>
            <p:nvPr/>
          </p:nvSpPr>
          <p:spPr>
            <a:xfrm>
              <a:off x="3927" y="3575"/>
              <a:ext cx="1636" cy="231"/>
            </a:xfrm>
            <a:prstGeom prst="rect">
              <a:avLst/>
            </a:prstGeom>
            <a:noFill/>
            <a:ln w="9525">
              <a:noFill/>
            </a:ln>
          </p:spPr>
          <p:txBody>
            <a:bodyPr wrap="none" lIns="91432" tIns="45715" rIns="91432" bIns="45715">
              <a:spAutoFit/>
            </a:bodyPr>
            <a:lstStyle/>
            <a:p>
              <a:pPr eaLnBrk="1" hangingPunct="1"/>
              <a:r>
                <a:rPr lang="en-US" altLang="id-ID" dirty="0">
                  <a:latin typeface="Arial" panose="020B0604020202020204" pitchFamily="34" charset="0"/>
                </a:rPr>
                <a:t>Jumlah Lapangan Kerja</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Footer Placeholder 4"/>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grpSp>
        <p:nvGrpSpPr>
          <p:cNvPr id="27651" name="Group 4"/>
          <p:cNvGrpSpPr/>
          <p:nvPr/>
        </p:nvGrpSpPr>
        <p:grpSpPr>
          <a:xfrm>
            <a:off x="990600" y="838200"/>
            <a:ext cx="7086600" cy="5334000"/>
            <a:chOff x="1620" y="900"/>
            <a:chExt cx="9720" cy="6840"/>
          </a:xfrm>
        </p:grpSpPr>
        <p:sp>
          <p:nvSpPr>
            <p:cNvPr id="27652" name="Line 5"/>
            <p:cNvSpPr/>
            <p:nvPr/>
          </p:nvSpPr>
          <p:spPr>
            <a:xfrm>
              <a:off x="2160" y="6300"/>
              <a:ext cx="3060" cy="0"/>
            </a:xfrm>
            <a:prstGeom prst="line">
              <a:avLst/>
            </a:prstGeom>
            <a:ln w="9525" cap="flat" cmpd="sng">
              <a:solidFill>
                <a:srgbClr val="000000"/>
              </a:solidFill>
              <a:prstDash val="solid"/>
              <a:headEnd type="none" w="med" len="med"/>
              <a:tailEnd type="triangle" w="med" len="med"/>
            </a:ln>
          </p:spPr>
        </p:sp>
        <p:grpSp>
          <p:nvGrpSpPr>
            <p:cNvPr id="27653" name="Group 6"/>
            <p:cNvGrpSpPr/>
            <p:nvPr/>
          </p:nvGrpSpPr>
          <p:grpSpPr>
            <a:xfrm>
              <a:off x="1620" y="900"/>
              <a:ext cx="9720" cy="6840"/>
              <a:chOff x="1620" y="900"/>
              <a:chExt cx="9720" cy="6840"/>
            </a:xfrm>
          </p:grpSpPr>
          <p:sp>
            <p:nvSpPr>
              <p:cNvPr id="27654" name="Text Box 7"/>
              <p:cNvSpPr txBox="1"/>
              <p:nvPr/>
            </p:nvSpPr>
            <p:spPr>
              <a:xfrm>
                <a:off x="2340" y="1960"/>
                <a:ext cx="1620" cy="360"/>
              </a:xfrm>
              <a:prstGeom prst="rect">
                <a:avLst/>
              </a:prstGeom>
              <a:solidFill>
                <a:srgbClr val="FF99CC"/>
              </a:solidFill>
              <a:ln w="9525" cap="flat" cmpd="sng">
                <a:solidFill>
                  <a:srgbClr val="000000"/>
                </a:solidFill>
                <a:prstDash val="solid"/>
                <a:miter/>
                <a:headEnd type="none" w="med" len="med"/>
                <a:tailEnd type="none" w="med" len="med"/>
              </a:ln>
            </p:spPr>
            <p:txBody>
              <a:bodyPr/>
              <a:lstStyle/>
              <a:p>
                <a:pPr algn="ctr"/>
                <a:r>
                  <a:rPr lang="en-US" altLang="ko-KR" sz="1200" b="1" dirty="0">
                    <a:latin typeface="Times New Roman" panose="02020603050405020304" pitchFamily="18" charset="0"/>
                    <a:ea typeface="Batang" pitchFamily="18" charset="-127"/>
                  </a:rPr>
                  <a:t>Pemerintah</a:t>
                </a:r>
                <a:endParaRPr lang="en-US" altLang="id-ID" b="1" dirty="0">
                  <a:latin typeface="Arial" panose="020B0604020202020204" pitchFamily="34" charset="0"/>
                </a:endParaRPr>
              </a:p>
            </p:txBody>
          </p:sp>
          <p:grpSp>
            <p:nvGrpSpPr>
              <p:cNvPr id="27655" name="Group 8"/>
              <p:cNvGrpSpPr/>
              <p:nvPr/>
            </p:nvGrpSpPr>
            <p:grpSpPr>
              <a:xfrm>
                <a:off x="1620" y="900"/>
                <a:ext cx="9720" cy="6840"/>
                <a:chOff x="1620" y="900"/>
                <a:chExt cx="9720" cy="6840"/>
              </a:xfrm>
            </p:grpSpPr>
            <p:sp>
              <p:nvSpPr>
                <p:cNvPr id="27656" name="Line 9"/>
                <p:cNvSpPr/>
                <p:nvPr/>
              </p:nvSpPr>
              <p:spPr>
                <a:xfrm>
                  <a:off x="4140" y="3240"/>
                  <a:ext cx="1980" cy="2160"/>
                </a:xfrm>
                <a:prstGeom prst="line">
                  <a:avLst/>
                </a:prstGeom>
                <a:ln w="9525" cap="flat" cmpd="sng">
                  <a:solidFill>
                    <a:srgbClr val="FF6600"/>
                  </a:solidFill>
                  <a:prstDash val="solid"/>
                  <a:headEnd type="none" w="med" len="med"/>
                  <a:tailEnd type="triangle" w="med" len="med"/>
                </a:ln>
              </p:spPr>
            </p:sp>
            <p:grpSp>
              <p:nvGrpSpPr>
                <p:cNvPr id="27657" name="Group 10"/>
                <p:cNvGrpSpPr/>
                <p:nvPr/>
              </p:nvGrpSpPr>
              <p:grpSpPr>
                <a:xfrm>
                  <a:off x="1620" y="900"/>
                  <a:ext cx="9720" cy="6840"/>
                  <a:chOff x="1620" y="900"/>
                  <a:chExt cx="9720" cy="6840"/>
                </a:xfrm>
              </p:grpSpPr>
              <p:grpSp>
                <p:nvGrpSpPr>
                  <p:cNvPr id="27658" name="Group 11"/>
                  <p:cNvGrpSpPr/>
                  <p:nvPr/>
                </p:nvGrpSpPr>
                <p:grpSpPr>
                  <a:xfrm>
                    <a:off x="2160" y="1080"/>
                    <a:ext cx="8640" cy="5380"/>
                    <a:chOff x="2160" y="1100"/>
                    <a:chExt cx="8640" cy="5380"/>
                  </a:xfrm>
                </p:grpSpPr>
                <p:sp>
                  <p:nvSpPr>
                    <p:cNvPr id="27666" name="Oval 12"/>
                    <p:cNvSpPr/>
                    <p:nvPr/>
                  </p:nvSpPr>
                  <p:spPr>
                    <a:xfrm>
                      <a:off x="5400" y="2900"/>
                      <a:ext cx="1980" cy="900"/>
                    </a:xfrm>
                    <a:prstGeom prst="ellipse">
                      <a:avLst/>
                    </a:prstGeom>
                    <a:solidFill>
                      <a:srgbClr val="FFFF00"/>
                    </a:solidFill>
                    <a:ln w="9525" cap="flat" cmpd="sng">
                      <a:solidFill>
                        <a:srgbClr val="000000"/>
                      </a:solidFill>
                      <a:prstDash val="solid"/>
                      <a:headEnd type="none" w="med" len="med"/>
                      <a:tailEnd type="none" w="med" len="med"/>
                    </a:ln>
                  </p:spPr>
                  <p:txBody>
                    <a:bodyPr/>
                    <a:lstStyle/>
                    <a:p>
                      <a:pPr algn="ctr"/>
                      <a:endParaRPr lang="id-ID" altLang="id-ID" dirty="0">
                        <a:latin typeface="Arial" panose="020B0604020202020204" pitchFamily="34" charset="0"/>
                      </a:endParaRPr>
                    </a:p>
                  </p:txBody>
                </p:sp>
                <p:sp>
                  <p:nvSpPr>
                    <p:cNvPr id="27667" name="Text Box 13"/>
                    <p:cNvSpPr txBox="1"/>
                    <p:nvPr/>
                  </p:nvSpPr>
                  <p:spPr>
                    <a:xfrm>
                      <a:off x="2340" y="3080"/>
                      <a:ext cx="1800" cy="540"/>
                    </a:xfrm>
                    <a:prstGeom prst="rect">
                      <a:avLst/>
                    </a:prstGeom>
                    <a:solidFill>
                      <a:srgbClr val="CCFFFF"/>
                    </a:solidFill>
                    <a:ln w="9525" cap="flat" cmpd="sng">
                      <a:solidFill>
                        <a:srgbClr val="000000"/>
                      </a:solidFill>
                      <a:prstDash val="solid"/>
                      <a:miter/>
                      <a:headEnd type="none" w="med" len="med"/>
                      <a:tailEnd type="none" w="med" len="med"/>
                    </a:ln>
                  </p:spPr>
                  <p:txBody>
                    <a:bodyPr/>
                    <a:lstStyle/>
                    <a:p>
                      <a:pPr algn="ctr"/>
                      <a:r>
                        <a:rPr lang="en-US" altLang="ko-KR" sz="1200" b="1" dirty="0">
                          <a:latin typeface="Times New Roman" panose="02020603050405020304" pitchFamily="18" charset="0"/>
                          <a:ea typeface="Batang" pitchFamily="18" charset="-127"/>
                        </a:rPr>
                        <a:t>Rumah Tangga</a:t>
                      </a:r>
                      <a:endParaRPr lang="en-US" altLang="id-ID" b="1" dirty="0">
                        <a:latin typeface="Arial" panose="020B0604020202020204" pitchFamily="34" charset="0"/>
                      </a:endParaRPr>
                    </a:p>
                  </p:txBody>
                </p:sp>
                <p:sp>
                  <p:nvSpPr>
                    <p:cNvPr id="27668" name="Text Box 14"/>
                    <p:cNvSpPr txBox="1"/>
                    <p:nvPr/>
                  </p:nvSpPr>
                  <p:spPr>
                    <a:xfrm>
                      <a:off x="2340" y="4340"/>
                      <a:ext cx="1980" cy="720"/>
                    </a:xfrm>
                    <a:prstGeom prst="rect">
                      <a:avLst/>
                    </a:prstGeom>
                    <a:solidFill>
                      <a:srgbClr val="FFCC99"/>
                    </a:solidFill>
                    <a:ln w="9525" cap="flat" cmpd="sng">
                      <a:solidFill>
                        <a:srgbClr val="000000"/>
                      </a:solidFill>
                      <a:prstDash val="solid"/>
                      <a:miter/>
                      <a:headEnd type="none" w="med" len="med"/>
                      <a:tailEnd type="none" w="med" len="med"/>
                    </a:ln>
                  </p:spPr>
                  <p:txBody>
                    <a:bodyPr/>
                    <a:lstStyle/>
                    <a:p>
                      <a:pPr algn="ctr"/>
                      <a:r>
                        <a:rPr lang="en-US" altLang="ko-KR" sz="1200" b="1" dirty="0">
                          <a:latin typeface="Times New Roman" panose="02020603050405020304" pitchFamily="18" charset="0"/>
                          <a:ea typeface="Batang" pitchFamily="18" charset="-127"/>
                        </a:rPr>
                        <a:t>Lembaga Keuangan</a:t>
                      </a:r>
                      <a:endParaRPr lang="en-US" altLang="id-ID" b="1" dirty="0">
                        <a:latin typeface="Arial" panose="020B0604020202020204" pitchFamily="34" charset="0"/>
                      </a:endParaRPr>
                    </a:p>
                  </p:txBody>
                </p:sp>
                <p:sp>
                  <p:nvSpPr>
                    <p:cNvPr id="27669" name="Text Box 15"/>
                    <p:cNvSpPr txBox="1"/>
                    <p:nvPr/>
                  </p:nvSpPr>
                  <p:spPr>
                    <a:xfrm>
                      <a:off x="7740" y="2000"/>
                      <a:ext cx="1440" cy="720"/>
                    </a:xfrm>
                    <a:prstGeom prst="rect">
                      <a:avLst/>
                    </a:prstGeom>
                    <a:solidFill>
                      <a:srgbClr val="00FF00"/>
                    </a:solidFill>
                    <a:ln w="9525" cap="flat" cmpd="sng">
                      <a:solidFill>
                        <a:srgbClr val="000000"/>
                      </a:solidFill>
                      <a:prstDash val="solid"/>
                      <a:miter/>
                      <a:headEnd type="none" w="med" len="med"/>
                      <a:tailEnd type="none" w="med" len="med"/>
                    </a:ln>
                  </p:spPr>
                  <p:txBody>
                    <a:bodyPr/>
                    <a:lstStyle/>
                    <a:p>
                      <a:pPr algn="ctr"/>
                      <a:r>
                        <a:rPr lang="en-US" altLang="ko-KR" sz="1200" b="1" dirty="0">
                          <a:latin typeface="Times New Roman" panose="02020603050405020304" pitchFamily="18" charset="0"/>
                          <a:ea typeface="Batang" pitchFamily="18" charset="-127"/>
                        </a:rPr>
                        <a:t>Negara</a:t>
                      </a:r>
                    </a:p>
                    <a:p>
                      <a:pPr algn="ctr"/>
                      <a:r>
                        <a:rPr lang="en-US" altLang="ko-KR" sz="1200" b="1" dirty="0">
                          <a:latin typeface="Times New Roman" panose="02020603050405020304" pitchFamily="18" charset="0"/>
                          <a:ea typeface="Batang" pitchFamily="18" charset="-127"/>
                        </a:rPr>
                        <a:t>lain</a:t>
                      </a:r>
                      <a:endParaRPr lang="en-US" altLang="id-ID" b="1" dirty="0">
                        <a:latin typeface="Arial" panose="020B0604020202020204" pitchFamily="34" charset="0"/>
                      </a:endParaRPr>
                    </a:p>
                  </p:txBody>
                </p:sp>
                <p:sp>
                  <p:nvSpPr>
                    <p:cNvPr id="27670" name="Text Box 16"/>
                    <p:cNvSpPr txBox="1"/>
                    <p:nvPr/>
                  </p:nvSpPr>
                  <p:spPr>
                    <a:xfrm>
                      <a:off x="8640" y="3260"/>
                      <a:ext cx="1260" cy="360"/>
                    </a:xfrm>
                    <a:prstGeom prst="rect">
                      <a:avLst/>
                    </a:prstGeom>
                    <a:solidFill>
                      <a:srgbClr val="CCFFCC"/>
                    </a:solidFill>
                    <a:ln w="9525" cap="flat" cmpd="sng">
                      <a:solidFill>
                        <a:srgbClr val="000000"/>
                      </a:solidFill>
                      <a:prstDash val="solid"/>
                      <a:miter/>
                      <a:headEnd type="none" w="med" len="med"/>
                      <a:tailEnd type="none" w="med" len="med"/>
                    </a:ln>
                  </p:spPr>
                  <p:txBody>
                    <a:bodyPr/>
                    <a:lstStyle/>
                    <a:p>
                      <a:pPr algn="ctr"/>
                      <a:r>
                        <a:rPr lang="en-US" altLang="ko-KR" sz="1000" b="1" dirty="0">
                          <a:latin typeface="Times New Roman" panose="02020603050405020304" pitchFamily="18" charset="0"/>
                          <a:ea typeface="Batang" pitchFamily="18" charset="-127"/>
                        </a:rPr>
                        <a:t>Produsen</a:t>
                      </a:r>
                      <a:endParaRPr lang="en-US" altLang="id-ID" dirty="0">
                        <a:latin typeface="Arial" panose="020B0604020202020204" pitchFamily="34" charset="0"/>
                      </a:endParaRPr>
                    </a:p>
                  </p:txBody>
                </p:sp>
                <p:sp>
                  <p:nvSpPr>
                    <p:cNvPr id="27671" name="Text Box 17"/>
                    <p:cNvSpPr txBox="1"/>
                    <p:nvPr/>
                  </p:nvSpPr>
                  <p:spPr>
                    <a:xfrm>
                      <a:off x="7920" y="4380"/>
                      <a:ext cx="1620" cy="720"/>
                    </a:xfrm>
                    <a:prstGeom prst="rect">
                      <a:avLst/>
                    </a:prstGeom>
                    <a:solidFill>
                      <a:srgbClr val="CC99FF"/>
                    </a:solidFill>
                    <a:ln w="9525" cap="flat" cmpd="sng">
                      <a:solidFill>
                        <a:srgbClr val="000000"/>
                      </a:solidFill>
                      <a:prstDash val="solid"/>
                      <a:miter/>
                      <a:headEnd type="none" w="med" len="med"/>
                      <a:tailEnd type="none" w="med" len="med"/>
                    </a:ln>
                  </p:spPr>
                  <p:txBody>
                    <a:bodyPr/>
                    <a:lstStyle/>
                    <a:p>
                      <a:pPr algn="ctr"/>
                      <a:r>
                        <a:rPr lang="en-US" altLang="ko-KR" sz="1200" b="1" dirty="0">
                          <a:latin typeface="Times New Roman" panose="02020603050405020304" pitchFamily="18" charset="0"/>
                          <a:ea typeface="Batang" pitchFamily="18" charset="-127"/>
                        </a:rPr>
                        <a:t>Pasar tenaga kerja</a:t>
                      </a:r>
                      <a:endParaRPr lang="en-US" altLang="id-ID" b="1" dirty="0">
                        <a:latin typeface="Arial" panose="020B0604020202020204" pitchFamily="34" charset="0"/>
                      </a:endParaRPr>
                    </a:p>
                  </p:txBody>
                </p:sp>
                <p:grpSp>
                  <p:nvGrpSpPr>
                    <p:cNvPr id="27672" name="Group 18"/>
                    <p:cNvGrpSpPr/>
                    <p:nvPr/>
                  </p:nvGrpSpPr>
                  <p:grpSpPr>
                    <a:xfrm>
                      <a:off x="5220" y="5220"/>
                      <a:ext cx="2520" cy="1260"/>
                      <a:chOff x="5220" y="4860"/>
                      <a:chExt cx="2520" cy="1260"/>
                    </a:xfrm>
                  </p:grpSpPr>
                  <p:sp>
                    <p:nvSpPr>
                      <p:cNvPr id="27703" name="AutoShape 19"/>
                      <p:cNvSpPr/>
                      <p:nvPr/>
                    </p:nvSpPr>
                    <p:spPr>
                      <a:xfrm>
                        <a:off x="5220" y="4860"/>
                        <a:ext cx="2520" cy="1260"/>
                      </a:xfrm>
                      <a:prstGeom prst="triangle">
                        <a:avLst>
                          <a:gd name="adj" fmla="val 50000"/>
                        </a:avLst>
                      </a:prstGeom>
                      <a:solidFill>
                        <a:srgbClr val="99CC00"/>
                      </a:solidFill>
                      <a:ln w="9525" cap="flat" cmpd="sng">
                        <a:solidFill>
                          <a:srgbClr val="000000"/>
                        </a:solidFill>
                        <a:prstDash val="solid"/>
                        <a:miter/>
                        <a:headEnd type="none" w="med" len="med"/>
                        <a:tailEnd type="none" w="med" len="med"/>
                      </a:ln>
                    </p:spPr>
                    <p:txBody>
                      <a:bodyPr/>
                      <a:lstStyle/>
                      <a:p>
                        <a:pPr algn="ctr"/>
                        <a:endParaRPr lang="id-ID" altLang="id-ID" dirty="0">
                          <a:latin typeface="Arial" panose="020B0604020202020204" pitchFamily="34" charset="0"/>
                        </a:endParaRPr>
                      </a:p>
                    </p:txBody>
                  </p:sp>
                  <p:sp>
                    <p:nvSpPr>
                      <p:cNvPr id="27704" name="Text Box 20"/>
                      <p:cNvSpPr txBox="1"/>
                      <p:nvPr/>
                    </p:nvSpPr>
                    <p:spPr>
                      <a:xfrm>
                        <a:off x="5760" y="5580"/>
                        <a:ext cx="1440" cy="360"/>
                      </a:xfrm>
                      <a:prstGeom prst="rect">
                        <a:avLst/>
                      </a:prstGeom>
                      <a:solidFill>
                        <a:srgbClr val="99CC00"/>
                      </a:solidFill>
                      <a:ln w="9525" cap="flat" cmpd="sng">
                        <a:solidFill>
                          <a:srgbClr val="99CC00"/>
                        </a:solidFill>
                        <a:prstDash val="solid"/>
                        <a:miter/>
                        <a:headEnd type="none" w="med" len="med"/>
                        <a:tailEnd type="none" w="med" len="med"/>
                      </a:ln>
                    </p:spPr>
                    <p:txBody>
                      <a:bodyPr/>
                      <a:lstStyle/>
                      <a:p>
                        <a:pPr algn="ctr"/>
                        <a:r>
                          <a:rPr lang="en-US" altLang="ko-KR" sz="1000" b="1" dirty="0">
                            <a:latin typeface="Times New Roman" panose="02020603050405020304" pitchFamily="18" charset="0"/>
                            <a:ea typeface="Batang" pitchFamily="18" charset="-127"/>
                          </a:rPr>
                          <a:t>Pasar Uang</a:t>
                        </a:r>
                        <a:endParaRPr lang="en-US" altLang="id-ID" dirty="0">
                          <a:latin typeface="Arial" panose="020B0604020202020204" pitchFamily="34" charset="0"/>
                        </a:endParaRPr>
                      </a:p>
                    </p:txBody>
                  </p:sp>
                </p:grpSp>
                <p:sp>
                  <p:nvSpPr>
                    <p:cNvPr id="27673" name="Text Box 21"/>
                    <p:cNvSpPr txBox="1"/>
                    <p:nvPr/>
                  </p:nvSpPr>
                  <p:spPr>
                    <a:xfrm>
                      <a:off x="5580" y="3080"/>
                      <a:ext cx="1620" cy="540"/>
                    </a:xfrm>
                    <a:prstGeom prst="rect">
                      <a:avLst/>
                    </a:prstGeom>
                    <a:solidFill>
                      <a:srgbClr val="FFFF00"/>
                    </a:solidFill>
                    <a:ln w="9525" cap="flat" cmpd="sng">
                      <a:solidFill>
                        <a:srgbClr val="FFFF00"/>
                      </a:solidFill>
                      <a:prstDash val="solid"/>
                      <a:miter/>
                      <a:headEnd type="none" w="med" len="med"/>
                      <a:tailEnd type="none" w="med" len="med"/>
                    </a:ln>
                  </p:spPr>
                  <p:txBody>
                    <a:bodyPr/>
                    <a:lstStyle/>
                    <a:p>
                      <a:pPr algn="ctr"/>
                      <a:r>
                        <a:rPr lang="en-US" altLang="ko-KR" sz="1000" b="1" dirty="0">
                          <a:latin typeface="Times New Roman" panose="02020603050405020304" pitchFamily="18" charset="0"/>
                          <a:ea typeface="Batang" pitchFamily="18" charset="-127"/>
                        </a:rPr>
                        <a:t>Pasar Barang</a:t>
                      </a:r>
                      <a:endParaRPr lang="en-US" altLang="id-ID" dirty="0">
                        <a:latin typeface="Arial" panose="020B0604020202020204" pitchFamily="34" charset="0"/>
                      </a:endParaRPr>
                    </a:p>
                  </p:txBody>
                </p:sp>
                <p:sp>
                  <p:nvSpPr>
                    <p:cNvPr id="27674" name="Text Box 22"/>
                    <p:cNvSpPr txBox="1"/>
                    <p:nvPr/>
                  </p:nvSpPr>
                  <p:spPr>
                    <a:xfrm>
                      <a:off x="4500" y="1100"/>
                      <a:ext cx="1620" cy="360"/>
                    </a:xfrm>
                    <a:prstGeom prst="rect">
                      <a:avLst/>
                    </a:prstGeom>
                    <a:solidFill>
                      <a:srgbClr val="FFFFFF"/>
                    </a:solidFill>
                    <a:ln w="9525" cap="flat" cmpd="sng">
                      <a:solidFill>
                        <a:srgbClr val="FFFFFF"/>
                      </a:solidFill>
                      <a:prstDash val="solid"/>
                      <a:miter/>
                      <a:headEnd type="none" w="med" len="med"/>
                      <a:tailEnd type="none" w="med" len="med"/>
                    </a:ln>
                  </p:spPr>
                  <p:txBody>
                    <a:bodyPr/>
                    <a:lstStyle/>
                    <a:p>
                      <a:pPr algn="ctr"/>
                      <a:r>
                        <a:rPr lang="en-US" altLang="ko-KR" sz="1200" dirty="0">
                          <a:latin typeface="Times New Roman" panose="02020603050405020304" pitchFamily="18" charset="0"/>
                          <a:ea typeface="Batang" pitchFamily="18" charset="-127"/>
                        </a:rPr>
                        <a:t>Pajak</a:t>
                      </a:r>
                      <a:endParaRPr lang="en-US" altLang="id-ID" dirty="0">
                        <a:latin typeface="Arial" panose="020B0604020202020204" pitchFamily="34" charset="0"/>
                      </a:endParaRPr>
                    </a:p>
                  </p:txBody>
                </p:sp>
                <p:sp>
                  <p:nvSpPr>
                    <p:cNvPr id="27675" name="Line 23"/>
                    <p:cNvSpPr/>
                    <p:nvPr/>
                  </p:nvSpPr>
                  <p:spPr>
                    <a:xfrm flipH="1">
                      <a:off x="7020" y="2360"/>
                      <a:ext cx="720" cy="540"/>
                    </a:xfrm>
                    <a:prstGeom prst="line">
                      <a:avLst/>
                    </a:prstGeom>
                    <a:ln w="9525" cap="flat" cmpd="sng">
                      <a:solidFill>
                        <a:srgbClr val="008000"/>
                      </a:solidFill>
                      <a:prstDash val="solid"/>
                      <a:headEnd type="none" w="med" len="med"/>
                      <a:tailEnd type="triangle" w="med" len="med"/>
                    </a:ln>
                  </p:spPr>
                </p:sp>
                <p:sp>
                  <p:nvSpPr>
                    <p:cNvPr id="27676" name="Line 24"/>
                    <p:cNvSpPr/>
                    <p:nvPr/>
                  </p:nvSpPr>
                  <p:spPr>
                    <a:xfrm rot="2135813" flipH="1">
                      <a:off x="7467" y="3004"/>
                      <a:ext cx="947" cy="671"/>
                    </a:xfrm>
                    <a:prstGeom prst="line">
                      <a:avLst/>
                    </a:prstGeom>
                    <a:ln w="9525" cap="flat" cmpd="sng">
                      <a:solidFill>
                        <a:srgbClr val="000000"/>
                      </a:solidFill>
                      <a:prstDash val="solid"/>
                      <a:headEnd type="none" w="med" len="med"/>
                      <a:tailEnd type="triangle" w="med" len="med"/>
                    </a:ln>
                  </p:spPr>
                </p:sp>
                <p:sp>
                  <p:nvSpPr>
                    <p:cNvPr id="27677" name="Line 25"/>
                    <p:cNvSpPr/>
                    <p:nvPr/>
                  </p:nvSpPr>
                  <p:spPr>
                    <a:xfrm flipV="1">
                      <a:off x="2880" y="2360"/>
                      <a:ext cx="0" cy="720"/>
                    </a:xfrm>
                    <a:prstGeom prst="line">
                      <a:avLst/>
                    </a:prstGeom>
                    <a:ln w="9525" cap="flat" cmpd="sng">
                      <a:solidFill>
                        <a:srgbClr val="000000"/>
                      </a:solidFill>
                      <a:prstDash val="dash"/>
                      <a:headEnd type="none" w="med" len="med"/>
                      <a:tailEnd type="triangle" w="med" len="med"/>
                    </a:ln>
                  </p:spPr>
                </p:sp>
                <p:sp>
                  <p:nvSpPr>
                    <p:cNvPr id="27678" name="Line 26"/>
                    <p:cNvSpPr/>
                    <p:nvPr/>
                  </p:nvSpPr>
                  <p:spPr>
                    <a:xfrm>
                      <a:off x="3960" y="2360"/>
                      <a:ext cx="1440" cy="720"/>
                    </a:xfrm>
                    <a:prstGeom prst="line">
                      <a:avLst/>
                    </a:prstGeom>
                    <a:ln w="9525" cap="flat" cmpd="sng">
                      <a:solidFill>
                        <a:srgbClr val="808000"/>
                      </a:solidFill>
                      <a:prstDash val="solid"/>
                      <a:headEnd type="none" w="med" len="med"/>
                      <a:tailEnd type="triangle" w="med" len="med"/>
                    </a:ln>
                  </p:spPr>
                </p:sp>
                <p:sp>
                  <p:nvSpPr>
                    <p:cNvPr id="27679" name="Line 27"/>
                    <p:cNvSpPr/>
                    <p:nvPr/>
                  </p:nvSpPr>
                  <p:spPr>
                    <a:xfrm>
                      <a:off x="4140" y="3240"/>
                      <a:ext cx="1260" cy="0"/>
                    </a:xfrm>
                    <a:prstGeom prst="line">
                      <a:avLst/>
                    </a:prstGeom>
                    <a:ln w="9525" cap="flat" cmpd="sng">
                      <a:solidFill>
                        <a:srgbClr val="000000"/>
                      </a:solidFill>
                      <a:prstDash val="solid"/>
                      <a:headEnd type="none" w="med" len="med"/>
                      <a:tailEnd type="triangle" w="med" len="med"/>
                    </a:ln>
                  </p:spPr>
                </p:sp>
                <p:sp>
                  <p:nvSpPr>
                    <p:cNvPr id="27680" name="Line 28"/>
                    <p:cNvSpPr/>
                    <p:nvPr/>
                  </p:nvSpPr>
                  <p:spPr>
                    <a:xfrm>
                      <a:off x="4320" y="4880"/>
                      <a:ext cx="1620" cy="757"/>
                    </a:xfrm>
                    <a:prstGeom prst="line">
                      <a:avLst/>
                    </a:prstGeom>
                    <a:ln w="9525" cap="flat" cmpd="sng">
                      <a:solidFill>
                        <a:srgbClr val="000000"/>
                      </a:solidFill>
                      <a:prstDash val="solid"/>
                      <a:headEnd type="none" w="med" len="med"/>
                      <a:tailEnd type="triangle" w="med" len="med"/>
                    </a:ln>
                  </p:spPr>
                </p:sp>
                <p:sp>
                  <p:nvSpPr>
                    <p:cNvPr id="27681" name="Line 29"/>
                    <p:cNvSpPr/>
                    <p:nvPr/>
                  </p:nvSpPr>
                  <p:spPr>
                    <a:xfrm>
                      <a:off x="9000" y="3620"/>
                      <a:ext cx="0" cy="720"/>
                    </a:xfrm>
                    <a:prstGeom prst="line">
                      <a:avLst/>
                    </a:prstGeom>
                    <a:ln w="9525" cap="flat" cmpd="sng">
                      <a:solidFill>
                        <a:srgbClr val="000000"/>
                      </a:solidFill>
                      <a:prstDash val="solid"/>
                      <a:headEnd type="none" w="med" len="med"/>
                      <a:tailEnd type="triangle" w="med" len="med"/>
                    </a:ln>
                  </p:spPr>
                </p:sp>
                <p:sp>
                  <p:nvSpPr>
                    <p:cNvPr id="27682" name="Line 30"/>
                    <p:cNvSpPr/>
                    <p:nvPr/>
                  </p:nvSpPr>
                  <p:spPr>
                    <a:xfrm flipH="1">
                      <a:off x="7020" y="5600"/>
                      <a:ext cx="2700" cy="0"/>
                    </a:xfrm>
                    <a:prstGeom prst="line">
                      <a:avLst/>
                    </a:prstGeom>
                    <a:ln w="9525" cap="flat" cmpd="sng">
                      <a:solidFill>
                        <a:srgbClr val="000000"/>
                      </a:solidFill>
                      <a:prstDash val="solid"/>
                      <a:headEnd type="none" w="med" len="med"/>
                      <a:tailEnd type="triangle" w="med" len="med"/>
                    </a:ln>
                  </p:spPr>
                </p:sp>
                <p:sp>
                  <p:nvSpPr>
                    <p:cNvPr id="27683" name="Line 31"/>
                    <p:cNvSpPr/>
                    <p:nvPr/>
                  </p:nvSpPr>
                  <p:spPr>
                    <a:xfrm flipH="1">
                      <a:off x="7200" y="5820"/>
                      <a:ext cx="3060" cy="0"/>
                    </a:xfrm>
                    <a:prstGeom prst="line">
                      <a:avLst/>
                    </a:prstGeom>
                    <a:ln w="9525" cap="flat" cmpd="sng">
                      <a:solidFill>
                        <a:srgbClr val="000000"/>
                      </a:solidFill>
                      <a:prstDash val="solid"/>
                      <a:headEnd type="none" w="med" len="med"/>
                      <a:tailEnd type="triangle" w="med" len="med"/>
                    </a:ln>
                  </p:spPr>
                </p:sp>
                <p:sp>
                  <p:nvSpPr>
                    <p:cNvPr id="27684" name="Line 32"/>
                    <p:cNvSpPr/>
                    <p:nvPr/>
                  </p:nvSpPr>
                  <p:spPr>
                    <a:xfrm flipH="1">
                      <a:off x="7560" y="6120"/>
                      <a:ext cx="3240" cy="0"/>
                    </a:xfrm>
                    <a:prstGeom prst="line">
                      <a:avLst/>
                    </a:prstGeom>
                    <a:ln w="9525" cap="flat" cmpd="sng">
                      <a:solidFill>
                        <a:srgbClr val="FF0000"/>
                      </a:solidFill>
                      <a:prstDash val="solid"/>
                      <a:headEnd type="none" w="med" len="med"/>
                      <a:tailEnd type="triangle" w="med" len="med"/>
                    </a:ln>
                  </p:spPr>
                </p:sp>
                <p:sp>
                  <p:nvSpPr>
                    <p:cNvPr id="27685" name="Line 33"/>
                    <p:cNvSpPr/>
                    <p:nvPr/>
                  </p:nvSpPr>
                  <p:spPr>
                    <a:xfrm>
                      <a:off x="2880" y="3620"/>
                      <a:ext cx="0" cy="720"/>
                    </a:xfrm>
                    <a:prstGeom prst="line">
                      <a:avLst/>
                    </a:prstGeom>
                    <a:ln w="9525" cap="flat" cmpd="sng">
                      <a:solidFill>
                        <a:srgbClr val="000000"/>
                      </a:solidFill>
                      <a:prstDash val="solid"/>
                      <a:headEnd type="none" w="med" len="med"/>
                      <a:tailEnd type="triangle" w="med" len="med"/>
                    </a:ln>
                  </p:spPr>
                </p:sp>
                <p:sp>
                  <p:nvSpPr>
                    <p:cNvPr id="27686" name="Line 34"/>
                    <p:cNvSpPr/>
                    <p:nvPr/>
                  </p:nvSpPr>
                  <p:spPr>
                    <a:xfrm>
                      <a:off x="2880" y="1640"/>
                      <a:ext cx="0" cy="360"/>
                    </a:xfrm>
                    <a:prstGeom prst="line">
                      <a:avLst/>
                    </a:prstGeom>
                    <a:ln w="9525" cap="flat" cmpd="sng">
                      <a:solidFill>
                        <a:srgbClr val="000000"/>
                      </a:solidFill>
                      <a:prstDash val="dash"/>
                      <a:headEnd type="none" w="med" len="med"/>
                      <a:tailEnd type="triangle" w="med" len="med"/>
                    </a:ln>
                  </p:spPr>
                </p:sp>
                <p:sp>
                  <p:nvSpPr>
                    <p:cNvPr id="27687" name="Line 35"/>
                    <p:cNvSpPr/>
                    <p:nvPr/>
                  </p:nvSpPr>
                  <p:spPr>
                    <a:xfrm>
                      <a:off x="2880" y="1640"/>
                      <a:ext cx="6840" cy="0"/>
                    </a:xfrm>
                    <a:prstGeom prst="line">
                      <a:avLst/>
                    </a:prstGeom>
                    <a:ln w="9525" cap="flat" cmpd="sng">
                      <a:solidFill>
                        <a:srgbClr val="000000"/>
                      </a:solidFill>
                      <a:prstDash val="dash"/>
                      <a:headEnd type="none" w="med" len="med"/>
                      <a:tailEnd type="none" w="med" len="med"/>
                    </a:ln>
                  </p:spPr>
                </p:sp>
                <p:sp>
                  <p:nvSpPr>
                    <p:cNvPr id="27688" name="Line 36"/>
                    <p:cNvSpPr/>
                    <p:nvPr/>
                  </p:nvSpPr>
                  <p:spPr>
                    <a:xfrm>
                      <a:off x="9720" y="1640"/>
                      <a:ext cx="0" cy="1620"/>
                    </a:xfrm>
                    <a:prstGeom prst="line">
                      <a:avLst/>
                    </a:prstGeom>
                    <a:ln w="9525" cap="flat" cmpd="sng">
                      <a:solidFill>
                        <a:srgbClr val="000000"/>
                      </a:solidFill>
                      <a:prstDash val="dash"/>
                      <a:headEnd type="none" w="med" len="med"/>
                      <a:tailEnd type="none" w="med" len="med"/>
                    </a:ln>
                  </p:spPr>
                </p:sp>
                <p:sp>
                  <p:nvSpPr>
                    <p:cNvPr id="27689" name="Line 37"/>
                    <p:cNvSpPr/>
                    <p:nvPr/>
                  </p:nvSpPr>
                  <p:spPr>
                    <a:xfrm>
                      <a:off x="6480" y="2180"/>
                      <a:ext cx="0" cy="720"/>
                    </a:xfrm>
                    <a:prstGeom prst="line">
                      <a:avLst/>
                    </a:prstGeom>
                    <a:ln w="9525" cap="flat" cmpd="sng">
                      <a:solidFill>
                        <a:srgbClr val="008000"/>
                      </a:solidFill>
                      <a:prstDash val="solid"/>
                      <a:headEnd type="none" w="med" len="med"/>
                      <a:tailEnd type="triangle" w="med" len="med"/>
                    </a:ln>
                  </p:spPr>
                </p:sp>
                <p:sp>
                  <p:nvSpPr>
                    <p:cNvPr id="27690" name="Line 38"/>
                    <p:cNvSpPr/>
                    <p:nvPr/>
                  </p:nvSpPr>
                  <p:spPr>
                    <a:xfrm>
                      <a:off x="6480" y="2180"/>
                      <a:ext cx="1260" cy="0"/>
                    </a:xfrm>
                    <a:prstGeom prst="line">
                      <a:avLst/>
                    </a:prstGeom>
                    <a:ln w="9525" cap="flat" cmpd="sng">
                      <a:solidFill>
                        <a:srgbClr val="008000"/>
                      </a:solidFill>
                      <a:prstDash val="solid"/>
                      <a:headEnd type="none" w="med" len="med"/>
                      <a:tailEnd type="none" w="med" len="med"/>
                    </a:ln>
                  </p:spPr>
                </p:sp>
                <p:sp>
                  <p:nvSpPr>
                    <p:cNvPr id="27691" name="Line 39"/>
                    <p:cNvSpPr/>
                    <p:nvPr/>
                  </p:nvSpPr>
                  <p:spPr>
                    <a:xfrm flipH="1">
                      <a:off x="7380" y="3620"/>
                      <a:ext cx="1080" cy="0"/>
                    </a:xfrm>
                    <a:prstGeom prst="line">
                      <a:avLst/>
                    </a:prstGeom>
                    <a:ln w="9525" cap="flat" cmpd="sng">
                      <a:solidFill>
                        <a:srgbClr val="000000"/>
                      </a:solidFill>
                      <a:prstDash val="solid"/>
                      <a:headEnd type="none" w="med" len="med"/>
                      <a:tailEnd type="triangle" w="med" len="med"/>
                    </a:ln>
                  </p:spPr>
                </p:sp>
                <p:sp>
                  <p:nvSpPr>
                    <p:cNvPr id="27692" name="Line 40"/>
                    <p:cNvSpPr/>
                    <p:nvPr/>
                  </p:nvSpPr>
                  <p:spPr>
                    <a:xfrm flipV="1">
                      <a:off x="2160" y="2180"/>
                      <a:ext cx="0" cy="4140"/>
                    </a:xfrm>
                    <a:prstGeom prst="line">
                      <a:avLst/>
                    </a:prstGeom>
                    <a:ln w="9525" cap="flat" cmpd="sng">
                      <a:solidFill>
                        <a:srgbClr val="000000"/>
                      </a:solidFill>
                      <a:prstDash val="solid"/>
                      <a:headEnd type="none" w="med" len="med"/>
                      <a:tailEnd type="none" w="med" len="med"/>
                    </a:ln>
                  </p:spPr>
                </p:sp>
                <p:sp>
                  <p:nvSpPr>
                    <p:cNvPr id="27693" name="Line 41"/>
                    <p:cNvSpPr/>
                    <p:nvPr/>
                  </p:nvSpPr>
                  <p:spPr>
                    <a:xfrm>
                      <a:off x="2160" y="2180"/>
                      <a:ext cx="180" cy="0"/>
                    </a:xfrm>
                    <a:prstGeom prst="line">
                      <a:avLst/>
                    </a:prstGeom>
                    <a:ln w="9525" cap="flat" cmpd="sng">
                      <a:solidFill>
                        <a:srgbClr val="000000"/>
                      </a:solidFill>
                      <a:prstDash val="solid"/>
                      <a:headEnd type="none" w="med" len="med"/>
                      <a:tailEnd type="none" w="med" len="med"/>
                    </a:ln>
                  </p:spPr>
                </p:sp>
                <p:sp>
                  <p:nvSpPr>
                    <p:cNvPr id="27694" name="Line 42"/>
                    <p:cNvSpPr/>
                    <p:nvPr/>
                  </p:nvSpPr>
                  <p:spPr>
                    <a:xfrm flipV="1">
                      <a:off x="9720" y="3620"/>
                      <a:ext cx="0" cy="1980"/>
                    </a:xfrm>
                    <a:prstGeom prst="line">
                      <a:avLst/>
                    </a:prstGeom>
                    <a:ln w="9525" cap="flat" cmpd="sng">
                      <a:solidFill>
                        <a:srgbClr val="000000"/>
                      </a:solidFill>
                      <a:prstDash val="solid"/>
                      <a:headEnd type="none" w="med" len="med"/>
                      <a:tailEnd type="none" w="med" len="med"/>
                    </a:ln>
                  </p:spPr>
                </p:sp>
                <p:sp>
                  <p:nvSpPr>
                    <p:cNvPr id="27695" name="Line 43"/>
                    <p:cNvSpPr/>
                    <p:nvPr/>
                  </p:nvSpPr>
                  <p:spPr>
                    <a:xfrm flipV="1">
                      <a:off x="10260" y="2540"/>
                      <a:ext cx="0" cy="3240"/>
                    </a:xfrm>
                    <a:prstGeom prst="line">
                      <a:avLst/>
                    </a:prstGeom>
                    <a:ln w="9525" cap="flat" cmpd="sng">
                      <a:solidFill>
                        <a:srgbClr val="000000"/>
                      </a:solidFill>
                      <a:prstDash val="solid"/>
                      <a:headEnd type="none" w="med" len="med"/>
                      <a:tailEnd type="none" w="med" len="med"/>
                    </a:ln>
                  </p:spPr>
                </p:sp>
                <p:sp>
                  <p:nvSpPr>
                    <p:cNvPr id="27696" name="Line 44"/>
                    <p:cNvSpPr/>
                    <p:nvPr/>
                  </p:nvSpPr>
                  <p:spPr>
                    <a:xfrm flipV="1">
                      <a:off x="10800" y="2180"/>
                      <a:ext cx="0" cy="3960"/>
                    </a:xfrm>
                    <a:prstGeom prst="line">
                      <a:avLst/>
                    </a:prstGeom>
                    <a:ln w="9525" cap="flat" cmpd="sng">
                      <a:solidFill>
                        <a:srgbClr val="FF0000"/>
                      </a:solidFill>
                      <a:prstDash val="solid"/>
                      <a:headEnd type="none" w="med" len="med"/>
                      <a:tailEnd type="none" w="med" len="med"/>
                    </a:ln>
                  </p:spPr>
                </p:sp>
                <p:sp>
                  <p:nvSpPr>
                    <p:cNvPr id="27697" name="Line 45"/>
                    <p:cNvSpPr/>
                    <p:nvPr/>
                  </p:nvSpPr>
                  <p:spPr>
                    <a:xfrm flipH="1">
                      <a:off x="9180" y="2540"/>
                      <a:ext cx="1080" cy="0"/>
                    </a:xfrm>
                    <a:prstGeom prst="line">
                      <a:avLst/>
                    </a:prstGeom>
                    <a:ln w="9525" cap="flat" cmpd="sng">
                      <a:solidFill>
                        <a:srgbClr val="000000"/>
                      </a:solidFill>
                      <a:prstDash val="solid"/>
                      <a:headEnd type="none" w="med" len="med"/>
                      <a:tailEnd type="none" w="med" len="med"/>
                    </a:ln>
                  </p:spPr>
                </p:sp>
                <p:sp>
                  <p:nvSpPr>
                    <p:cNvPr id="27698" name="Line 46"/>
                    <p:cNvSpPr/>
                    <p:nvPr/>
                  </p:nvSpPr>
                  <p:spPr>
                    <a:xfrm flipH="1">
                      <a:off x="9180" y="2180"/>
                      <a:ext cx="1620" cy="0"/>
                    </a:xfrm>
                    <a:prstGeom prst="line">
                      <a:avLst/>
                    </a:prstGeom>
                    <a:ln w="9525" cap="flat" cmpd="sng">
                      <a:solidFill>
                        <a:srgbClr val="FF0000"/>
                      </a:solidFill>
                      <a:prstDash val="solid"/>
                      <a:headEnd type="none" w="med" len="med"/>
                      <a:tailEnd type="none" w="med" len="med"/>
                    </a:ln>
                  </p:spPr>
                </p:sp>
                <p:sp>
                  <p:nvSpPr>
                    <p:cNvPr id="27699" name="Line 47"/>
                    <p:cNvSpPr/>
                    <p:nvPr/>
                  </p:nvSpPr>
                  <p:spPr>
                    <a:xfrm>
                      <a:off x="4320" y="4700"/>
                      <a:ext cx="3600" cy="0"/>
                    </a:xfrm>
                    <a:prstGeom prst="line">
                      <a:avLst/>
                    </a:prstGeom>
                    <a:ln w="9525" cap="flat" cmpd="sng">
                      <a:solidFill>
                        <a:srgbClr val="993300"/>
                      </a:solidFill>
                      <a:prstDash val="solid"/>
                      <a:headEnd type="none" w="med" len="med"/>
                      <a:tailEnd type="triangle" w="med" len="med"/>
                    </a:ln>
                  </p:spPr>
                </p:sp>
                <p:sp>
                  <p:nvSpPr>
                    <p:cNvPr id="27700" name="Line 48"/>
                    <p:cNvSpPr/>
                    <p:nvPr/>
                  </p:nvSpPr>
                  <p:spPr>
                    <a:xfrm>
                      <a:off x="4680" y="2180"/>
                      <a:ext cx="0" cy="2340"/>
                    </a:xfrm>
                    <a:prstGeom prst="line">
                      <a:avLst/>
                    </a:prstGeom>
                    <a:ln w="9525" cap="flat" cmpd="sng">
                      <a:solidFill>
                        <a:srgbClr val="000000"/>
                      </a:solidFill>
                      <a:prstDash val="solid"/>
                      <a:headEnd type="none" w="med" len="med"/>
                      <a:tailEnd type="none" w="med" len="med"/>
                    </a:ln>
                  </p:spPr>
                </p:sp>
                <p:sp>
                  <p:nvSpPr>
                    <p:cNvPr id="27701" name="Line 49"/>
                    <p:cNvSpPr/>
                    <p:nvPr/>
                  </p:nvSpPr>
                  <p:spPr>
                    <a:xfrm>
                      <a:off x="4680" y="4520"/>
                      <a:ext cx="3240" cy="0"/>
                    </a:xfrm>
                    <a:prstGeom prst="line">
                      <a:avLst/>
                    </a:prstGeom>
                    <a:ln w="9525" cap="flat" cmpd="sng">
                      <a:solidFill>
                        <a:srgbClr val="000000"/>
                      </a:solidFill>
                      <a:prstDash val="solid"/>
                      <a:headEnd type="none" w="med" len="med"/>
                      <a:tailEnd type="triangle" w="med" len="med"/>
                    </a:ln>
                  </p:spPr>
                </p:sp>
                <p:sp>
                  <p:nvSpPr>
                    <p:cNvPr id="27702" name="Line 50"/>
                    <p:cNvSpPr/>
                    <p:nvPr/>
                  </p:nvSpPr>
                  <p:spPr>
                    <a:xfrm>
                      <a:off x="3960" y="2180"/>
                      <a:ext cx="720" cy="0"/>
                    </a:xfrm>
                    <a:prstGeom prst="line">
                      <a:avLst/>
                    </a:prstGeom>
                    <a:ln w="9525" cap="flat" cmpd="sng">
                      <a:solidFill>
                        <a:srgbClr val="000000"/>
                      </a:solidFill>
                      <a:prstDash val="solid"/>
                      <a:headEnd type="none" w="med" len="med"/>
                      <a:tailEnd type="none" w="med" len="med"/>
                    </a:ln>
                  </p:spPr>
                </p:sp>
              </p:grpSp>
              <p:grpSp>
                <p:nvGrpSpPr>
                  <p:cNvPr id="27659" name="Group 51"/>
                  <p:cNvGrpSpPr/>
                  <p:nvPr/>
                </p:nvGrpSpPr>
                <p:grpSpPr>
                  <a:xfrm>
                    <a:off x="1620" y="900"/>
                    <a:ext cx="9720" cy="6840"/>
                    <a:chOff x="1620" y="900"/>
                    <a:chExt cx="9720" cy="6840"/>
                  </a:xfrm>
                </p:grpSpPr>
                <p:grpSp>
                  <p:nvGrpSpPr>
                    <p:cNvPr id="27660" name="Group 52"/>
                    <p:cNvGrpSpPr/>
                    <p:nvPr/>
                  </p:nvGrpSpPr>
                  <p:grpSpPr>
                    <a:xfrm>
                      <a:off x="1620" y="900"/>
                      <a:ext cx="9720" cy="6120"/>
                      <a:chOff x="1620" y="900"/>
                      <a:chExt cx="9720" cy="6120"/>
                    </a:xfrm>
                  </p:grpSpPr>
                  <p:sp>
                    <p:nvSpPr>
                      <p:cNvPr id="27662" name="Line 53"/>
                      <p:cNvSpPr/>
                      <p:nvPr/>
                    </p:nvSpPr>
                    <p:spPr>
                      <a:xfrm>
                        <a:off x="1620" y="7020"/>
                        <a:ext cx="9720" cy="0"/>
                      </a:xfrm>
                      <a:prstGeom prst="line">
                        <a:avLst/>
                      </a:prstGeom>
                      <a:ln w="9525" cap="flat" cmpd="sng">
                        <a:solidFill>
                          <a:srgbClr val="000000"/>
                        </a:solidFill>
                        <a:prstDash val="solid"/>
                        <a:headEnd type="none" w="med" len="med"/>
                        <a:tailEnd type="none" w="med" len="med"/>
                      </a:ln>
                    </p:spPr>
                  </p:sp>
                  <p:sp>
                    <p:nvSpPr>
                      <p:cNvPr id="27663" name="Line 54"/>
                      <p:cNvSpPr/>
                      <p:nvPr/>
                    </p:nvSpPr>
                    <p:spPr>
                      <a:xfrm flipV="1">
                        <a:off x="1620" y="900"/>
                        <a:ext cx="0" cy="6120"/>
                      </a:xfrm>
                      <a:prstGeom prst="line">
                        <a:avLst/>
                      </a:prstGeom>
                      <a:ln w="9525" cap="flat" cmpd="sng">
                        <a:solidFill>
                          <a:srgbClr val="000000"/>
                        </a:solidFill>
                        <a:prstDash val="solid"/>
                        <a:headEnd type="none" w="med" len="med"/>
                        <a:tailEnd type="none" w="med" len="med"/>
                      </a:ln>
                    </p:spPr>
                  </p:sp>
                  <p:sp>
                    <p:nvSpPr>
                      <p:cNvPr id="27664" name="Line 55"/>
                      <p:cNvSpPr/>
                      <p:nvPr/>
                    </p:nvSpPr>
                    <p:spPr>
                      <a:xfrm flipV="1">
                        <a:off x="11340" y="900"/>
                        <a:ext cx="0" cy="6120"/>
                      </a:xfrm>
                      <a:prstGeom prst="line">
                        <a:avLst/>
                      </a:prstGeom>
                      <a:ln w="9525" cap="flat" cmpd="sng">
                        <a:solidFill>
                          <a:srgbClr val="000000"/>
                        </a:solidFill>
                        <a:prstDash val="solid"/>
                        <a:headEnd type="none" w="med" len="med"/>
                        <a:tailEnd type="none" w="med" len="med"/>
                      </a:ln>
                    </p:spPr>
                  </p:sp>
                  <p:sp>
                    <p:nvSpPr>
                      <p:cNvPr id="27665" name="Line 56"/>
                      <p:cNvSpPr/>
                      <p:nvPr/>
                    </p:nvSpPr>
                    <p:spPr>
                      <a:xfrm>
                        <a:off x="1620" y="900"/>
                        <a:ext cx="9720" cy="0"/>
                      </a:xfrm>
                      <a:prstGeom prst="line">
                        <a:avLst/>
                      </a:prstGeom>
                      <a:ln w="9525" cap="flat" cmpd="sng">
                        <a:solidFill>
                          <a:srgbClr val="000000"/>
                        </a:solidFill>
                        <a:prstDash val="solid"/>
                        <a:headEnd type="none" w="med" len="med"/>
                        <a:tailEnd type="none" w="med" len="med"/>
                      </a:ln>
                    </p:spPr>
                  </p:sp>
                </p:grpSp>
                <p:sp>
                  <p:nvSpPr>
                    <p:cNvPr id="27661" name="Text Box 57"/>
                    <p:cNvSpPr txBox="1"/>
                    <p:nvPr/>
                  </p:nvSpPr>
                  <p:spPr>
                    <a:xfrm>
                      <a:off x="3600" y="7200"/>
                      <a:ext cx="5760" cy="540"/>
                    </a:xfrm>
                    <a:prstGeom prst="rect">
                      <a:avLst/>
                    </a:prstGeom>
                    <a:solidFill>
                      <a:srgbClr val="FFFFFF"/>
                    </a:solidFill>
                    <a:ln w="9525" cap="flat" cmpd="sng">
                      <a:solidFill>
                        <a:srgbClr val="000000"/>
                      </a:solidFill>
                      <a:prstDash val="solid"/>
                      <a:miter/>
                      <a:headEnd type="none" w="med" len="med"/>
                      <a:tailEnd type="none" w="med" len="med"/>
                    </a:ln>
                  </p:spPr>
                  <p:txBody>
                    <a:bodyPr/>
                    <a:lstStyle/>
                    <a:p>
                      <a:r>
                        <a:rPr lang="sv-SE" altLang="ko-KR" sz="1200" dirty="0">
                          <a:latin typeface="Times New Roman" panose="02020603050405020304" pitchFamily="18" charset="0"/>
                          <a:ea typeface="Batang" pitchFamily="18" charset="-127"/>
                        </a:rPr>
                        <a:t>Kaitan Antara Pelaku dan Pasar dalam ekonomi Makro</a:t>
                      </a:r>
                      <a:endParaRPr lang="en-US" altLang="id-ID" dirty="0">
                        <a:latin typeface="Arial" panose="020B0604020202020204" pitchFamily="34" charset="0"/>
                      </a:endParaRPr>
                    </a:p>
                  </p:txBody>
                </p:sp>
              </p:grpSp>
            </p:grpSp>
          </p:grpSp>
        </p:gr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title"/>
          </p:nvPr>
        </p:nvSpPr>
        <p:spPr bwMode="auto">
          <a:xfrm>
            <a:off x="457200" y="228600"/>
            <a:ext cx="8229600" cy="561975"/>
          </a:xfrm>
          <a:ln>
            <a:miter lim="800000"/>
          </a:ln>
          <a:effectLst/>
          <a:sp3d prstMaterial="plastic"/>
        </p:spPr>
        <p:txBody>
          <a:bodyPr vert="horz" wrap="square" lIns="0" tIns="45720" rIns="0" bIns="0" numCol="1" anchor="b" anchorCtr="0" compatLnSpc="1">
            <a:normAutofit/>
            <a:scene3d>
              <a:camera prst="orthographicFront"/>
              <a:lightRig rig="freezing" dir="t">
                <a:rot lat="0" lon="0" rev="5640000"/>
              </a:lightRig>
            </a:scene3d>
            <a:sp3d prstMaterial="flat">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Gambar</a:t>
            </a:r>
            <a:r>
              <a:rPr kumimoji="0" 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1.1 </a:t>
            </a:r>
            <a:r>
              <a:rPr kumimoji="0" lang="en-US"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Sektor-sektor</a:t>
            </a:r>
            <a:r>
              <a:rPr kumimoji="0" 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Ekonomi</a:t>
            </a:r>
            <a:endParaRPr kumimoji="0" 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53" name="Footer Placeholder 3"/>
          <p:cNvSpPr txBox="1">
            <a:spLocks noGrp="1"/>
          </p:cNvSpPr>
          <p:nvPr>
            <p:ph type="ftr" sz="quarter" idx="11"/>
          </p:nvPr>
        </p:nvSpPr>
        <p:spPr>
          <a:xfrm>
            <a:off x="228600" y="63246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28676" name="Text Box 6"/>
          <p:cNvSpPr txBox="1"/>
          <p:nvPr/>
        </p:nvSpPr>
        <p:spPr>
          <a:xfrm>
            <a:off x="973138" y="1406525"/>
            <a:ext cx="1362075" cy="376238"/>
          </a:xfrm>
          <a:prstGeom prst="rect">
            <a:avLst/>
          </a:prstGeom>
          <a:solidFill>
            <a:schemeClr val="accent1"/>
          </a:solidFill>
          <a:ln w="9525" cap="flat" cmpd="sng">
            <a:solidFill>
              <a:schemeClr val="tx1"/>
            </a:solidFill>
            <a:prstDash val="solid"/>
            <a:miter/>
            <a:headEnd type="none" w="med" len="med"/>
            <a:tailEnd type="none" w="med" len="med"/>
          </a:ln>
        </p:spPr>
        <p:txBody>
          <a:bodyPr wrap="none" lIns="91432" tIns="45715" rIns="91432" bIns="45715">
            <a:spAutoFit/>
          </a:bodyPr>
          <a:lstStyle/>
          <a:p>
            <a:pPr eaLnBrk="1" hangingPunct="1"/>
            <a:r>
              <a:rPr lang="en-US" altLang="id-ID" dirty="0">
                <a:latin typeface="Arial" panose="020B0604020202020204" pitchFamily="34" charset="0"/>
              </a:rPr>
              <a:t>Pemerintah</a:t>
            </a:r>
          </a:p>
        </p:txBody>
      </p:sp>
      <p:sp>
        <p:nvSpPr>
          <p:cNvPr id="28677" name="Text Box 7"/>
          <p:cNvSpPr txBox="1"/>
          <p:nvPr/>
        </p:nvSpPr>
        <p:spPr>
          <a:xfrm>
            <a:off x="762000" y="3276600"/>
            <a:ext cx="1768475" cy="376238"/>
          </a:xfrm>
          <a:prstGeom prst="rect">
            <a:avLst/>
          </a:prstGeom>
          <a:solidFill>
            <a:schemeClr val="accent2"/>
          </a:solidFill>
          <a:ln w="9525" cap="flat" cmpd="sng">
            <a:solidFill>
              <a:schemeClr val="tx1"/>
            </a:solidFill>
            <a:prstDash val="solid"/>
            <a:miter/>
            <a:headEnd type="none" w="med" len="med"/>
            <a:tailEnd type="none" w="med" len="med"/>
          </a:ln>
        </p:spPr>
        <p:txBody>
          <a:bodyPr wrap="none" lIns="91432" tIns="45715" rIns="91432" bIns="45715">
            <a:spAutoFit/>
          </a:bodyPr>
          <a:lstStyle/>
          <a:p>
            <a:pPr eaLnBrk="1" hangingPunct="1"/>
            <a:r>
              <a:rPr lang="en-US" altLang="id-ID" dirty="0">
                <a:latin typeface="Arial" panose="020B0604020202020204" pitchFamily="34" charset="0"/>
              </a:rPr>
              <a:t>Rumah Tangga</a:t>
            </a:r>
          </a:p>
        </p:txBody>
      </p:sp>
      <p:sp>
        <p:nvSpPr>
          <p:cNvPr id="28678" name="Text Box 9"/>
          <p:cNvSpPr txBox="1"/>
          <p:nvPr/>
        </p:nvSpPr>
        <p:spPr>
          <a:xfrm>
            <a:off x="7086600" y="2514600"/>
            <a:ext cx="1425575" cy="376238"/>
          </a:xfrm>
          <a:prstGeom prst="rect">
            <a:avLst/>
          </a:prstGeom>
          <a:solidFill>
            <a:srgbClr val="CC0000"/>
          </a:solidFill>
          <a:ln w="9525" cap="flat" cmpd="sng">
            <a:solidFill>
              <a:schemeClr val="tx1"/>
            </a:solidFill>
            <a:prstDash val="solid"/>
            <a:miter/>
            <a:headEnd type="none" w="med" len="med"/>
            <a:tailEnd type="none" w="med" len="med"/>
          </a:ln>
        </p:spPr>
        <p:txBody>
          <a:bodyPr wrap="none" lIns="91432" tIns="45715" rIns="91432" bIns="45715">
            <a:spAutoFit/>
          </a:bodyPr>
          <a:lstStyle/>
          <a:p>
            <a:pPr eaLnBrk="1" hangingPunct="1"/>
            <a:r>
              <a:rPr lang="en-US" altLang="id-ID" dirty="0">
                <a:solidFill>
                  <a:srgbClr val="FFFF00"/>
                </a:solidFill>
                <a:latin typeface="Arial" panose="020B0604020202020204" pitchFamily="34" charset="0"/>
              </a:rPr>
              <a:t>Perusahaan</a:t>
            </a:r>
          </a:p>
        </p:txBody>
      </p:sp>
      <p:sp>
        <p:nvSpPr>
          <p:cNvPr id="28679" name="Text Box 10"/>
          <p:cNvSpPr txBox="1"/>
          <p:nvPr/>
        </p:nvSpPr>
        <p:spPr>
          <a:xfrm>
            <a:off x="6781800" y="1219200"/>
            <a:ext cx="1019175" cy="925513"/>
          </a:xfrm>
          <a:prstGeom prst="rect">
            <a:avLst/>
          </a:prstGeom>
          <a:solidFill>
            <a:srgbClr val="CC0066"/>
          </a:solidFill>
          <a:ln w="9525" cap="flat" cmpd="sng">
            <a:solidFill>
              <a:schemeClr val="tx1"/>
            </a:solidFill>
            <a:prstDash val="solid"/>
            <a:miter/>
            <a:headEnd type="none" w="med" len="med"/>
            <a:tailEnd type="none" w="med" len="med"/>
          </a:ln>
        </p:spPr>
        <p:txBody>
          <a:bodyPr wrap="none" lIns="91432" tIns="45715" rIns="91432" bIns="45715">
            <a:spAutoFit/>
          </a:bodyPr>
          <a:lstStyle/>
          <a:p>
            <a:pPr algn="ctr" eaLnBrk="1" hangingPunct="1"/>
            <a:r>
              <a:rPr lang="en-US" altLang="id-ID" dirty="0">
                <a:solidFill>
                  <a:srgbClr val="FFFF00"/>
                </a:solidFill>
                <a:latin typeface="Arial" panose="020B0604020202020204" pitchFamily="34" charset="0"/>
              </a:rPr>
              <a:t>Negara-</a:t>
            </a:r>
          </a:p>
          <a:p>
            <a:pPr algn="ctr" eaLnBrk="1" hangingPunct="1"/>
            <a:r>
              <a:rPr lang="en-US" altLang="id-ID" dirty="0">
                <a:solidFill>
                  <a:srgbClr val="FFFF00"/>
                </a:solidFill>
                <a:latin typeface="Arial" panose="020B0604020202020204" pitchFamily="34" charset="0"/>
              </a:rPr>
              <a:t>Negara</a:t>
            </a:r>
          </a:p>
          <a:p>
            <a:pPr algn="ctr" eaLnBrk="1" hangingPunct="1"/>
            <a:r>
              <a:rPr lang="en-US" altLang="id-ID" dirty="0">
                <a:solidFill>
                  <a:srgbClr val="FFFF00"/>
                </a:solidFill>
                <a:latin typeface="Arial" panose="020B0604020202020204" pitchFamily="34" charset="0"/>
              </a:rPr>
              <a:t>Lain</a:t>
            </a:r>
          </a:p>
        </p:txBody>
      </p:sp>
      <p:sp>
        <p:nvSpPr>
          <p:cNvPr id="28680" name="Oval 11"/>
          <p:cNvSpPr/>
          <p:nvPr/>
        </p:nvSpPr>
        <p:spPr>
          <a:xfrm>
            <a:off x="3278188" y="2286000"/>
            <a:ext cx="1141412" cy="1144588"/>
          </a:xfrm>
          <a:prstGeom prst="ellipse">
            <a:avLst/>
          </a:prstGeom>
          <a:solidFill>
            <a:srgbClr val="FFFF00"/>
          </a:solidFill>
          <a:ln w="9525" cap="flat" cmpd="sng">
            <a:solidFill>
              <a:schemeClr val="tx1"/>
            </a:solidFill>
            <a:prstDash val="solid"/>
            <a:headEnd type="none" w="med" len="med"/>
            <a:tailEnd type="none" w="med" len="med"/>
          </a:ln>
        </p:spPr>
        <p:txBody>
          <a:bodyPr wrap="none" lIns="91432" tIns="45715" rIns="91432" bIns="45715" anchor="ctr" anchorCtr="0"/>
          <a:lstStyle/>
          <a:p>
            <a:pPr algn="ctr" eaLnBrk="1" hangingPunct="1"/>
            <a:r>
              <a:rPr lang="en-US" altLang="id-ID" dirty="0">
                <a:latin typeface="Arial" panose="020B0604020202020204" pitchFamily="34" charset="0"/>
              </a:rPr>
              <a:t>Pasar</a:t>
            </a:r>
          </a:p>
          <a:p>
            <a:pPr algn="ctr" eaLnBrk="1" hangingPunct="1"/>
            <a:r>
              <a:rPr lang="en-US" altLang="id-ID" dirty="0">
                <a:latin typeface="Arial" panose="020B0604020202020204" pitchFamily="34" charset="0"/>
              </a:rPr>
              <a:t>Barang</a:t>
            </a:r>
          </a:p>
        </p:txBody>
      </p:sp>
      <p:sp>
        <p:nvSpPr>
          <p:cNvPr id="28681" name="Oval 13"/>
          <p:cNvSpPr/>
          <p:nvPr/>
        </p:nvSpPr>
        <p:spPr>
          <a:xfrm>
            <a:off x="2209800" y="4495800"/>
            <a:ext cx="1524000" cy="1295400"/>
          </a:xfrm>
          <a:prstGeom prst="ellipse">
            <a:avLst/>
          </a:prstGeom>
          <a:solidFill>
            <a:srgbClr val="FDEEB9"/>
          </a:solidFill>
          <a:ln w="9525" cap="flat" cmpd="sng">
            <a:solidFill>
              <a:schemeClr val="tx1"/>
            </a:solidFill>
            <a:prstDash val="solid"/>
            <a:headEnd type="none" w="med" len="med"/>
            <a:tailEnd type="none" w="med" len="med"/>
          </a:ln>
        </p:spPr>
        <p:txBody>
          <a:bodyPr wrap="none" lIns="91432" tIns="45715" rIns="91432" bIns="45715" anchor="ctr" anchorCtr="0"/>
          <a:lstStyle/>
          <a:p>
            <a:pPr algn="ctr" eaLnBrk="1" hangingPunct="1"/>
            <a:r>
              <a:rPr lang="en-US" altLang="id-ID" dirty="0">
                <a:latin typeface="Arial" panose="020B0604020202020204" pitchFamily="34" charset="0"/>
              </a:rPr>
              <a:t>Pasar</a:t>
            </a:r>
          </a:p>
          <a:p>
            <a:pPr algn="ctr" eaLnBrk="1" hangingPunct="1"/>
            <a:r>
              <a:rPr lang="en-US" altLang="id-ID" dirty="0">
                <a:latin typeface="Arial" panose="020B0604020202020204" pitchFamily="34" charset="0"/>
              </a:rPr>
              <a:t>Uang &amp;</a:t>
            </a:r>
          </a:p>
          <a:p>
            <a:pPr algn="ctr" eaLnBrk="1" hangingPunct="1"/>
            <a:r>
              <a:rPr lang="en-US" altLang="id-ID" dirty="0">
                <a:latin typeface="Arial" panose="020B0604020202020204" pitchFamily="34" charset="0"/>
              </a:rPr>
              <a:t>Lemb. Keu</a:t>
            </a:r>
          </a:p>
        </p:txBody>
      </p:sp>
      <p:sp>
        <p:nvSpPr>
          <p:cNvPr id="28682" name="Oval 15"/>
          <p:cNvSpPr/>
          <p:nvPr/>
        </p:nvSpPr>
        <p:spPr>
          <a:xfrm>
            <a:off x="5410200" y="3886200"/>
            <a:ext cx="1295400" cy="1066800"/>
          </a:xfrm>
          <a:prstGeom prst="ellipse">
            <a:avLst/>
          </a:prstGeom>
          <a:solidFill>
            <a:srgbClr val="339933"/>
          </a:solidFill>
          <a:ln w="9525" cap="flat" cmpd="sng">
            <a:solidFill>
              <a:schemeClr val="tx1"/>
            </a:solidFill>
            <a:prstDash val="solid"/>
            <a:headEnd type="none" w="med" len="med"/>
            <a:tailEnd type="none" w="med" len="med"/>
          </a:ln>
        </p:spPr>
        <p:txBody>
          <a:bodyPr wrap="none" lIns="91432" tIns="45715" rIns="91432" bIns="45715" anchor="ctr" anchorCtr="0"/>
          <a:lstStyle/>
          <a:p>
            <a:pPr algn="ctr" eaLnBrk="1" hangingPunct="1"/>
            <a:r>
              <a:rPr lang="en-US" altLang="id-ID" dirty="0">
                <a:latin typeface="Arial" panose="020B0604020202020204" pitchFamily="34" charset="0"/>
              </a:rPr>
              <a:t>Pasar</a:t>
            </a:r>
          </a:p>
          <a:p>
            <a:pPr algn="ctr" eaLnBrk="1" hangingPunct="1"/>
            <a:r>
              <a:rPr lang="en-US" altLang="id-ID" dirty="0">
                <a:latin typeface="Arial" panose="020B0604020202020204" pitchFamily="34" charset="0"/>
              </a:rPr>
              <a:t>Tenaga </a:t>
            </a:r>
          </a:p>
          <a:p>
            <a:pPr algn="ctr" eaLnBrk="1" hangingPunct="1"/>
            <a:r>
              <a:rPr lang="en-US" altLang="id-ID" dirty="0">
                <a:latin typeface="Arial" panose="020B0604020202020204" pitchFamily="34" charset="0"/>
              </a:rPr>
              <a:t>Kerja</a:t>
            </a:r>
          </a:p>
        </p:txBody>
      </p:sp>
      <p:sp>
        <p:nvSpPr>
          <p:cNvPr id="28683" name="Line 17"/>
          <p:cNvSpPr/>
          <p:nvPr/>
        </p:nvSpPr>
        <p:spPr>
          <a:xfrm flipH="1">
            <a:off x="2592388" y="3581400"/>
            <a:ext cx="1220787" cy="0"/>
          </a:xfrm>
          <a:prstGeom prst="line">
            <a:avLst/>
          </a:prstGeom>
          <a:ln w="9525" cap="flat" cmpd="sng">
            <a:solidFill>
              <a:schemeClr val="tx1"/>
            </a:solidFill>
            <a:prstDash val="solid"/>
            <a:headEnd type="none" w="med" len="med"/>
            <a:tailEnd type="triangle" w="med" len="med"/>
          </a:ln>
        </p:spPr>
      </p:sp>
      <p:sp>
        <p:nvSpPr>
          <p:cNvPr id="28684" name="Line 18"/>
          <p:cNvSpPr/>
          <p:nvPr/>
        </p:nvSpPr>
        <p:spPr>
          <a:xfrm flipH="1">
            <a:off x="4495800" y="2667000"/>
            <a:ext cx="2590800" cy="0"/>
          </a:xfrm>
          <a:prstGeom prst="line">
            <a:avLst/>
          </a:prstGeom>
          <a:ln w="9525" cap="flat" cmpd="sng">
            <a:solidFill>
              <a:schemeClr val="tx1"/>
            </a:solidFill>
            <a:prstDash val="solid"/>
            <a:headEnd type="none" w="med" len="med"/>
            <a:tailEnd type="triangle" w="med" len="med"/>
          </a:ln>
        </p:spPr>
      </p:sp>
      <p:sp>
        <p:nvSpPr>
          <p:cNvPr id="28685" name="Line 19"/>
          <p:cNvSpPr/>
          <p:nvPr/>
        </p:nvSpPr>
        <p:spPr>
          <a:xfrm flipH="1" flipV="1">
            <a:off x="3813175" y="1524000"/>
            <a:ext cx="0" cy="762000"/>
          </a:xfrm>
          <a:prstGeom prst="line">
            <a:avLst/>
          </a:prstGeom>
          <a:ln w="9525" cap="flat" cmpd="sng">
            <a:solidFill>
              <a:schemeClr val="tx1"/>
            </a:solidFill>
            <a:prstDash val="solid"/>
            <a:headEnd type="none" w="med" len="med"/>
            <a:tailEnd type="none" w="med" len="med"/>
          </a:ln>
        </p:spPr>
      </p:sp>
      <p:sp>
        <p:nvSpPr>
          <p:cNvPr id="28686" name="Line 20"/>
          <p:cNvSpPr/>
          <p:nvPr/>
        </p:nvSpPr>
        <p:spPr>
          <a:xfrm flipH="1">
            <a:off x="2362200" y="1524000"/>
            <a:ext cx="1450975" cy="0"/>
          </a:xfrm>
          <a:prstGeom prst="line">
            <a:avLst/>
          </a:prstGeom>
          <a:ln w="9525" cap="flat" cmpd="sng">
            <a:solidFill>
              <a:schemeClr val="tx1"/>
            </a:solidFill>
            <a:prstDash val="solid"/>
            <a:headEnd type="none" w="med" len="med"/>
            <a:tailEnd type="triangle" w="med" len="med"/>
          </a:ln>
        </p:spPr>
      </p:sp>
      <p:sp>
        <p:nvSpPr>
          <p:cNvPr id="28687" name="Line 21"/>
          <p:cNvSpPr/>
          <p:nvPr/>
        </p:nvSpPr>
        <p:spPr>
          <a:xfrm flipV="1">
            <a:off x="3962400" y="1754188"/>
            <a:ext cx="0" cy="531812"/>
          </a:xfrm>
          <a:prstGeom prst="line">
            <a:avLst/>
          </a:prstGeom>
          <a:ln w="9525" cap="flat" cmpd="sng">
            <a:solidFill>
              <a:schemeClr val="tx1"/>
            </a:solidFill>
            <a:prstDash val="solid"/>
            <a:headEnd type="none" w="med" len="med"/>
            <a:tailEnd type="none" w="med" len="med"/>
          </a:ln>
        </p:spPr>
      </p:sp>
      <p:sp>
        <p:nvSpPr>
          <p:cNvPr id="28688" name="Line 22"/>
          <p:cNvSpPr/>
          <p:nvPr/>
        </p:nvSpPr>
        <p:spPr>
          <a:xfrm>
            <a:off x="3962400" y="1754188"/>
            <a:ext cx="838200" cy="0"/>
          </a:xfrm>
          <a:prstGeom prst="line">
            <a:avLst/>
          </a:prstGeom>
          <a:ln w="9525" cap="flat" cmpd="sng">
            <a:solidFill>
              <a:schemeClr val="tx1"/>
            </a:solidFill>
            <a:prstDash val="solid"/>
            <a:headEnd type="none" w="med" len="med"/>
            <a:tailEnd type="triangle" w="med" len="med"/>
          </a:ln>
        </p:spPr>
      </p:sp>
      <p:sp>
        <p:nvSpPr>
          <p:cNvPr id="28689" name="Line 23"/>
          <p:cNvSpPr/>
          <p:nvPr/>
        </p:nvSpPr>
        <p:spPr>
          <a:xfrm>
            <a:off x="2362200" y="1754188"/>
            <a:ext cx="1219200" cy="0"/>
          </a:xfrm>
          <a:prstGeom prst="line">
            <a:avLst/>
          </a:prstGeom>
          <a:ln w="9525" cap="flat" cmpd="sng">
            <a:solidFill>
              <a:schemeClr val="tx1"/>
            </a:solidFill>
            <a:prstDash val="dash"/>
            <a:headEnd type="none" w="med" len="med"/>
            <a:tailEnd type="none" w="med" len="med"/>
          </a:ln>
        </p:spPr>
      </p:sp>
      <p:sp>
        <p:nvSpPr>
          <p:cNvPr id="28690" name="Line 24"/>
          <p:cNvSpPr/>
          <p:nvPr/>
        </p:nvSpPr>
        <p:spPr>
          <a:xfrm>
            <a:off x="3581400" y="1754188"/>
            <a:ext cx="0" cy="608012"/>
          </a:xfrm>
          <a:prstGeom prst="line">
            <a:avLst/>
          </a:prstGeom>
          <a:ln w="9525" cap="flat" cmpd="sng">
            <a:solidFill>
              <a:schemeClr val="tx1"/>
            </a:solidFill>
            <a:prstDash val="dash"/>
            <a:headEnd type="none" w="med" len="med"/>
            <a:tailEnd type="triangle" w="med" len="med"/>
          </a:ln>
        </p:spPr>
      </p:sp>
      <p:sp>
        <p:nvSpPr>
          <p:cNvPr id="28691" name="Line 25"/>
          <p:cNvSpPr/>
          <p:nvPr/>
        </p:nvSpPr>
        <p:spPr>
          <a:xfrm flipV="1">
            <a:off x="3813175" y="3430588"/>
            <a:ext cx="0" cy="150812"/>
          </a:xfrm>
          <a:prstGeom prst="line">
            <a:avLst/>
          </a:prstGeom>
          <a:ln w="9525" cap="flat" cmpd="sng">
            <a:solidFill>
              <a:schemeClr val="tx1"/>
            </a:solidFill>
            <a:prstDash val="solid"/>
            <a:headEnd type="none" w="med" len="med"/>
            <a:tailEnd type="none" w="med" len="med"/>
          </a:ln>
        </p:spPr>
      </p:sp>
      <p:sp>
        <p:nvSpPr>
          <p:cNvPr id="28692" name="Line 26"/>
          <p:cNvSpPr/>
          <p:nvPr/>
        </p:nvSpPr>
        <p:spPr>
          <a:xfrm>
            <a:off x="4114800" y="1979613"/>
            <a:ext cx="763588" cy="0"/>
          </a:xfrm>
          <a:prstGeom prst="line">
            <a:avLst/>
          </a:prstGeom>
          <a:ln w="9525" cap="flat" cmpd="sng">
            <a:solidFill>
              <a:schemeClr val="tx1"/>
            </a:solidFill>
            <a:prstDash val="dash"/>
            <a:headEnd type="none" w="med" len="med"/>
            <a:tailEnd type="none" w="med" len="med"/>
          </a:ln>
        </p:spPr>
      </p:sp>
      <p:sp>
        <p:nvSpPr>
          <p:cNvPr id="28693" name="Oval 27"/>
          <p:cNvSpPr/>
          <p:nvPr/>
        </p:nvSpPr>
        <p:spPr>
          <a:xfrm>
            <a:off x="4800600" y="1144588"/>
            <a:ext cx="1295400" cy="1065212"/>
          </a:xfrm>
          <a:prstGeom prst="ellipse">
            <a:avLst/>
          </a:prstGeom>
          <a:solidFill>
            <a:srgbClr val="FFC000"/>
          </a:solidFill>
          <a:ln w="9525" cap="flat" cmpd="sng">
            <a:solidFill>
              <a:schemeClr val="tx1"/>
            </a:solidFill>
            <a:prstDash val="solid"/>
            <a:headEnd type="none" w="med" len="med"/>
            <a:tailEnd type="none" w="med" len="med"/>
          </a:ln>
        </p:spPr>
        <p:txBody>
          <a:bodyPr wrap="none" lIns="91432" tIns="45715" rIns="91432" bIns="45715" anchor="ctr" anchorCtr="0"/>
          <a:lstStyle/>
          <a:p>
            <a:pPr algn="ctr" eaLnBrk="1" hangingPunct="1"/>
            <a:r>
              <a:rPr lang="en-US" altLang="id-ID" dirty="0">
                <a:latin typeface="Arial" panose="020B0604020202020204" pitchFamily="34" charset="0"/>
              </a:rPr>
              <a:t>Pasar</a:t>
            </a:r>
          </a:p>
          <a:p>
            <a:pPr algn="ctr" eaLnBrk="1" hangingPunct="1"/>
            <a:r>
              <a:rPr lang="en-US" altLang="id-ID" dirty="0">
                <a:latin typeface="Arial" panose="020B0604020202020204" pitchFamily="34" charset="0"/>
              </a:rPr>
              <a:t>Luar</a:t>
            </a:r>
          </a:p>
          <a:p>
            <a:pPr algn="ctr" eaLnBrk="1" hangingPunct="1"/>
            <a:r>
              <a:rPr lang="en-US" altLang="id-ID" dirty="0">
                <a:latin typeface="Arial" panose="020B0604020202020204" pitchFamily="34" charset="0"/>
              </a:rPr>
              <a:t>Negeri</a:t>
            </a:r>
          </a:p>
        </p:txBody>
      </p:sp>
      <p:sp>
        <p:nvSpPr>
          <p:cNvPr id="28694" name="Line 28"/>
          <p:cNvSpPr/>
          <p:nvPr/>
        </p:nvSpPr>
        <p:spPr>
          <a:xfrm>
            <a:off x="4114800" y="1979613"/>
            <a:ext cx="0" cy="382587"/>
          </a:xfrm>
          <a:prstGeom prst="line">
            <a:avLst/>
          </a:prstGeom>
          <a:ln w="9525" cap="flat" cmpd="sng">
            <a:solidFill>
              <a:schemeClr val="tx1"/>
            </a:solidFill>
            <a:prstDash val="dash"/>
            <a:headEnd type="none" w="med" len="med"/>
            <a:tailEnd type="triangle" w="med" len="med"/>
          </a:ln>
        </p:spPr>
      </p:sp>
      <p:sp>
        <p:nvSpPr>
          <p:cNvPr id="28695" name="Line 29"/>
          <p:cNvSpPr/>
          <p:nvPr/>
        </p:nvSpPr>
        <p:spPr>
          <a:xfrm>
            <a:off x="6096000" y="1676400"/>
            <a:ext cx="609600" cy="0"/>
          </a:xfrm>
          <a:prstGeom prst="line">
            <a:avLst/>
          </a:prstGeom>
          <a:ln w="9525" cap="flat" cmpd="sng">
            <a:solidFill>
              <a:schemeClr val="tx1"/>
            </a:solidFill>
            <a:prstDash val="solid"/>
            <a:headEnd type="none" w="med" len="med"/>
            <a:tailEnd type="triangle" w="med" len="med"/>
          </a:ln>
        </p:spPr>
      </p:sp>
      <p:sp>
        <p:nvSpPr>
          <p:cNvPr id="28696" name="Line 30"/>
          <p:cNvSpPr/>
          <p:nvPr/>
        </p:nvSpPr>
        <p:spPr>
          <a:xfrm rot="5400000">
            <a:off x="6399213" y="1524000"/>
            <a:ext cx="1587" cy="762000"/>
          </a:xfrm>
          <a:prstGeom prst="line">
            <a:avLst/>
          </a:prstGeom>
          <a:ln w="9525" cap="flat" cmpd="sng">
            <a:solidFill>
              <a:schemeClr val="tx1"/>
            </a:solidFill>
            <a:prstDash val="dash"/>
            <a:headEnd type="none" w="med" len="med"/>
            <a:tailEnd type="triangle" w="med" len="med"/>
          </a:ln>
        </p:spPr>
      </p:sp>
      <p:sp>
        <p:nvSpPr>
          <p:cNvPr id="28697" name="Line 31"/>
          <p:cNvSpPr/>
          <p:nvPr/>
        </p:nvSpPr>
        <p:spPr>
          <a:xfrm>
            <a:off x="4495800" y="2817813"/>
            <a:ext cx="2590800" cy="0"/>
          </a:xfrm>
          <a:prstGeom prst="line">
            <a:avLst/>
          </a:prstGeom>
          <a:ln w="9525" cap="flat" cmpd="sng">
            <a:solidFill>
              <a:schemeClr val="tx1"/>
            </a:solidFill>
            <a:prstDash val="dash"/>
            <a:headEnd type="none" w="med" len="med"/>
            <a:tailEnd type="triangle" w="med" len="med"/>
          </a:ln>
        </p:spPr>
      </p:sp>
      <p:sp>
        <p:nvSpPr>
          <p:cNvPr id="28698" name="Line 32"/>
          <p:cNvSpPr/>
          <p:nvPr/>
        </p:nvSpPr>
        <p:spPr>
          <a:xfrm>
            <a:off x="2592388" y="3352800"/>
            <a:ext cx="839787" cy="0"/>
          </a:xfrm>
          <a:prstGeom prst="line">
            <a:avLst/>
          </a:prstGeom>
          <a:ln w="9525" cap="flat" cmpd="sng">
            <a:solidFill>
              <a:schemeClr val="tx1"/>
            </a:solidFill>
            <a:prstDash val="dash"/>
            <a:headEnd type="none" w="med" len="med"/>
            <a:tailEnd type="triangle" w="med" len="med"/>
          </a:ln>
        </p:spPr>
      </p:sp>
      <p:sp>
        <p:nvSpPr>
          <p:cNvPr id="28699" name="Line 33"/>
          <p:cNvSpPr/>
          <p:nvPr/>
        </p:nvSpPr>
        <p:spPr>
          <a:xfrm flipV="1">
            <a:off x="7696200" y="2971800"/>
            <a:ext cx="0" cy="1293813"/>
          </a:xfrm>
          <a:prstGeom prst="line">
            <a:avLst/>
          </a:prstGeom>
          <a:ln w="9525" cap="flat" cmpd="sng">
            <a:solidFill>
              <a:schemeClr val="tx1"/>
            </a:solidFill>
            <a:prstDash val="solid"/>
            <a:headEnd type="none" w="med" len="med"/>
            <a:tailEnd type="triangle" w="med" len="med"/>
          </a:ln>
        </p:spPr>
      </p:sp>
      <p:sp>
        <p:nvSpPr>
          <p:cNvPr id="28700" name="Line 34"/>
          <p:cNvSpPr/>
          <p:nvPr/>
        </p:nvSpPr>
        <p:spPr>
          <a:xfrm flipH="1">
            <a:off x="6705600" y="4265613"/>
            <a:ext cx="990600" cy="0"/>
          </a:xfrm>
          <a:prstGeom prst="line">
            <a:avLst/>
          </a:prstGeom>
          <a:ln w="9525" cap="flat" cmpd="sng">
            <a:solidFill>
              <a:schemeClr val="tx1"/>
            </a:solidFill>
            <a:prstDash val="solid"/>
            <a:headEnd type="none" w="med" len="med"/>
            <a:tailEnd type="none" w="med" len="med"/>
          </a:ln>
        </p:spPr>
      </p:sp>
      <p:sp>
        <p:nvSpPr>
          <p:cNvPr id="28701" name="Line 35"/>
          <p:cNvSpPr/>
          <p:nvPr/>
        </p:nvSpPr>
        <p:spPr>
          <a:xfrm rot="5400000">
            <a:off x="7389813" y="3810000"/>
            <a:ext cx="1587" cy="1371600"/>
          </a:xfrm>
          <a:prstGeom prst="line">
            <a:avLst/>
          </a:prstGeom>
          <a:ln w="9525" cap="flat" cmpd="sng">
            <a:solidFill>
              <a:schemeClr val="tx1"/>
            </a:solidFill>
            <a:prstDash val="dash"/>
            <a:headEnd type="none" w="med" len="med"/>
            <a:tailEnd type="triangle" w="med" len="med"/>
          </a:ln>
        </p:spPr>
      </p:sp>
      <p:sp>
        <p:nvSpPr>
          <p:cNvPr id="28702" name="Line 36"/>
          <p:cNvSpPr/>
          <p:nvPr/>
        </p:nvSpPr>
        <p:spPr>
          <a:xfrm flipV="1">
            <a:off x="8077200" y="2971800"/>
            <a:ext cx="0" cy="1524000"/>
          </a:xfrm>
          <a:prstGeom prst="line">
            <a:avLst/>
          </a:prstGeom>
          <a:ln w="9525" cap="flat" cmpd="sng">
            <a:solidFill>
              <a:schemeClr val="tx1"/>
            </a:solidFill>
            <a:prstDash val="dash"/>
            <a:headEnd type="none" w="med" len="med"/>
            <a:tailEnd type="none" w="med" len="med"/>
          </a:ln>
        </p:spPr>
      </p:sp>
      <p:sp>
        <p:nvSpPr>
          <p:cNvPr id="28703" name="Line 37"/>
          <p:cNvSpPr/>
          <p:nvPr/>
        </p:nvSpPr>
        <p:spPr>
          <a:xfrm>
            <a:off x="1601788" y="4343400"/>
            <a:ext cx="3733800" cy="0"/>
          </a:xfrm>
          <a:prstGeom prst="line">
            <a:avLst/>
          </a:prstGeom>
          <a:ln w="9525" cap="flat" cmpd="sng">
            <a:solidFill>
              <a:schemeClr val="tx1"/>
            </a:solidFill>
            <a:prstDash val="solid"/>
            <a:headEnd type="none" w="med" len="med"/>
            <a:tailEnd type="triangle" w="med" len="med"/>
          </a:ln>
        </p:spPr>
      </p:sp>
      <p:sp>
        <p:nvSpPr>
          <p:cNvPr id="28704" name="Line 38"/>
          <p:cNvSpPr/>
          <p:nvPr/>
        </p:nvSpPr>
        <p:spPr>
          <a:xfrm flipV="1">
            <a:off x="1601788" y="3656013"/>
            <a:ext cx="0" cy="687387"/>
          </a:xfrm>
          <a:prstGeom prst="line">
            <a:avLst/>
          </a:prstGeom>
          <a:ln w="9525" cap="flat" cmpd="sng">
            <a:solidFill>
              <a:schemeClr val="tx1"/>
            </a:solidFill>
            <a:prstDash val="solid"/>
            <a:headEnd type="none" w="med" len="med"/>
            <a:tailEnd type="none" w="med" len="med"/>
          </a:ln>
        </p:spPr>
      </p:sp>
      <p:sp>
        <p:nvSpPr>
          <p:cNvPr id="28705" name="Line 39"/>
          <p:cNvSpPr/>
          <p:nvPr/>
        </p:nvSpPr>
        <p:spPr>
          <a:xfrm flipH="1">
            <a:off x="1982788" y="4114800"/>
            <a:ext cx="3506787" cy="0"/>
          </a:xfrm>
          <a:prstGeom prst="line">
            <a:avLst/>
          </a:prstGeom>
          <a:ln w="9525" cap="flat" cmpd="sng">
            <a:solidFill>
              <a:schemeClr val="tx1"/>
            </a:solidFill>
            <a:prstDash val="dash"/>
            <a:headEnd type="none" w="med" len="med"/>
            <a:tailEnd type="none" w="med" len="med"/>
          </a:ln>
        </p:spPr>
      </p:sp>
      <p:sp>
        <p:nvSpPr>
          <p:cNvPr id="28706" name="Line 40"/>
          <p:cNvSpPr/>
          <p:nvPr/>
        </p:nvSpPr>
        <p:spPr>
          <a:xfrm flipV="1">
            <a:off x="1982788" y="3733800"/>
            <a:ext cx="0" cy="381000"/>
          </a:xfrm>
          <a:prstGeom prst="line">
            <a:avLst/>
          </a:prstGeom>
          <a:ln w="9525" cap="flat" cmpd="sng">
            <a:solidFill>
              <a:schemeClr val="tx1"/>
            </a:solidFill>
            <a:prstDash val="dash"/>
            <a:headEnd type="none" w="med" len="med"/>
            <a:tailEnd type="triangle" w="med" len="med"/>
          </a:ln>
        </p:spPr>
      </p:sp>
      <p:sp>
        <p:nvSpPr>
          <p:cNvPr id="28707" name="Line 41"/>
          <p:cNvSpPr/>
          <p:nvPr/>
        </p:nvSpPr>
        <p:spPr>
          <a:xfrm flipH="1" flipV="1">
            <a:off x="1601788" y="1905000"/>
            <a:ext cx="0" cy="1371600"/>
          </a:xfrm>
          <a:prstGeom prst="line">
            <a:avLst/>
          </a:prstGeom>
          <a:ln w="9525" cap="flat" cmpd="sng">
            <a:solidFill>
              <a:schemeClr val="tx1"/>
            </a:solidFill>
            <a:prstDash val="dash"/>
            <a:headEnd type="none" w="med" len="med"/>
            <a:tailEnd type="triangle" w="med" len="med"/>
          </a:ln>
        </p:spPr>
      </p:sp>
      <p:sp>
        <p:nvSpPr>
          <p:cNvPr id="28708" name="Line 42"/>
          <p:cNvSpPr/>
          <p:nvPr/>
        </p:nvSpPr>
        <p:spPr>
          <a:xfrm>
            <a:off x="1828800" y="1828800"/>
            <a:ext cx="0" cy="1373188"/>
          </a:xfrm>
          <a:prstGeom prst="line">
            <a:avLst/>
          </a:prstGeom>
          <a:ln w="9525" cap="flat" cmpd="sng">
            <a:solidFill>
              <a:schemeClr val="tx1"/>
            </a:solidFill>
            <a:prstDash val="solid"/>
            <a:headEnd type="none" w="med" len="med"/>
            <a:tailEnd type="triangle" w="med" len="med"/>
          </a:ln>
        </p:spPr>
      </p:sp>
      <p:sp>
        <p:nvSpPr>
          <p:cNvPr id="28709" name="Line 43"/>
          <p:cNvSpPr/>
          <p:nvPr/>
        </p:nvSpPr>
        <p:spPr>
          <a:xfrm flipV="1">
            <a:off x="8307388" y="838200"/>
            <a:ext cx="0" cy="1676400"/>
          </a:xfrm>
          <a:prstGeom prst="line">
            <a:avLst/>
          </a:prstGeom>
          <a:ln w="9525" cap="flat" cmpd="sng">
            <a:solidFill>
              <a:schemeClr val="tx1"/>
            </a:solidFill>
            <a:prstDash val="dash"/>
            <a:headEnd type="none" w="med" len="med"/>
            <a:tailEnd type="none" w="med" len="med"/>
          </a:ln>
        </p:spPr>
      </p:sp>
      <p:sp>
        <p:nvSpPr>
          <p:cNvPr id="28710" name="Line 44"/>
          <p:cNvSpPr/>
          <p:nvPr/>
        </p:nvSpPr>
        <p:spPr>
          <a:xfrm flipH="1">
            <a:off x="1601788" y="838200"/>
            <a:ext cx="6705600" cy="0"/>
          </a:xfrm>
          <a:prstGeom prst="line">
            <a:avLst/>
          </a:prstGeom>
          <a:ln w="9525" cap="flat" cmpd="sng">
            <a:solidFill>
              <a:schemeClr val="tx1"/>
            </a:solidFill>
            <a:prstDash val="dash"/>
            <a:headEnd type="none" w="med" len="med"/>
            <a:tailEnd type="none" w="med" len="med"/>
          </a:ln>
        </p:spPr>
      </p:sp>
      <p:sp>
        <p:nvSpPr>
          <p:cNvPr id="28711" name="Line 45"/>
          <p:cNvSpPr/>
          <p:nvPr/>
        </p:nvSpPr>
        <p:spPr>
          <a:xfrm>
            <a:off x="1601788" y="838200"/>
            <a:ext cx="0" cy="531813"/>
          </a:xfrm>
          <a:prstGeom prst="line">
            <a:avLst/>
          </a:prstGeom>
          <a:ln w="9525" cap="flat" cmpd="sng">
            <a:solidFill>
              <a:schemeClr val="tx1"/>
            </a:solidFill>
            <a:prstDash val="dash"/>
            <a:headEnd type="none" w="med" len="med"/>
            <a:tailEnd type="triangle" w="med" len="med"/>
          </a:ln>
        </p:spPr>
      </p:sp>
      <p:sp>
        <p:nvSpPr>
          <p:cNvPr id="28712" name="Line 46"/>
          <p:cNvSpPr/>
          <p:nvPr/>
        </p:nvSpPr>
        <p:spPr>
          <a:xfrm flipV="1">
            <a:off x="1828800" y="1066800"/>
            <a:ext cx="0" cy="303213"/>
          </a:xfrm>
          <a:prstGeom prst="line">
            <a:avLst/>
          </a:prstGeom>
          <a:ln w="9525" cap="flat" cmpd="sng">
            <a:solidFill>
              <a:srgbClr val="CC0000"/>
            </a:solidFill>
            <a:prstDash val="solid"/>
            <a:headEnd type="none" w="med" len="med"/>
            <a:tailEnd type="none" w="med" len="med"/>
          </a:ln>
        </p:spPr>
      </p:sp>
      <p:sp>
        <p:nvSpPr>
          <p:cNvPr id="28713" name="Line 47"/>
          <p:cNvSpPr/>
          <p:nvPr/>
        </p:nvSpPr>
        <p:spPr>
          <a:xfrm>
            <a:off x="1828800" y="1066800"/>
            <a:ext cx="6173788" cy="0"/>
          </a:xfrm>
          <a:prstGeom prst="line">
            <a:avLst/>
          </a:prstGeom>
          <a:ln w="9525" cap="flat" cmpd="sng">
            <a:solidFill>
              <a:srgbClr val="CC0000"/>
            </a:solidFill>
            <a:prstDash val="solid"/>
            <a:headEnd type="none" w="med" len="med"/>
            <a:tailEnd type="none" w="med" len="med"/>
          </a:ln>
        </p:spPr>
      </p:sp>
      <p:sp>
        <p:nvSpPr>
          <p:cNvPr id="28714" name="Line 48"/>
          <p:cNvSpPr/>
          <p:nvPr/>
        </p:nvSpPr>
        <p:spPr>
          <a:xfrm>
            <a:off x="8002588" y="1066800"/>
            <a:ext cx="0" cy="1371600"/>
          </a:xfrm>
          <a:prstGeom prst="line">
            <a:avLst/>
          </a:prstGeom>
          <a:ln w="9525" cap="flat" cmpd="sng">
            <a:solidFill>
              <a:srgbClr val="CC0000"/>
            </a:solidFill>
            <a:prstDash val="solid"/>
            <a:headEnd type="none" w="med" len="med"/>
            <a:tailEnd type="triangle" w="med" len="med"/>
          </a:ln>
        </p:spPr>
      </p:sp>
      <p:sp>
        <p:nvSpPr>
          <p:cNvPr id="28715" name="Line 49"/>
          <p:cNvSpPr/>
          <p:nvPr/>
        </p:nvSpPr>
        <p:spPr>
          <a:xfrm>
            <a:off x="1370013" y="3656013"/>
            <a:ext cx="0" cy="1447800"/>
          </a:xfrm>
          <a:prstGeom prst="line">
            <a:avLst/>
          </a:prstGeom>
          <a:ln w="9525" cap="flat" cmpd="sng">
            <a:solidFill>
              <a:schemeClr val="tx1"/>
            </a:solidFill>
            <a:prstDash val="solid"/>
            <a:headEnd type="none" w="med" len="med"/>
            <a:tailEnd type="none" w="med" len="med"/>
          </a:ln>
        </p:spPr>
      </p:sp>
      <p:sp>
        <p:nvSpPr>
          <p:cNvPr id="28716" name="Line 50"/>
          <p:cNvSpPr/>
          <p:nvPr/>
        </p:nvSpPr>
        <p:spPr>
          <a:xfrm>
            <a:off x="1370013" y="5103813"/>
            <a:ext cx="766762" cy="0"/>
          </a:xfrm>
          <a:prstGeom prst="line">
            <a:avLst/>
          </a:prstGeom>
          <a:ln w="9525" cap="flat" cmpd="sng">
            <a:solidFill>
              <a:schemeClr val="tx1"/>
            </a:solidFill>
            <a:prstDash val="solid"/>
            <a:headEnd type="none" w="med" len="med"/>
            <a:tailEnd type="triangle" w="med" len="med"/>
          </a:ln>
        </p:spPr>
      </p:sp>
      <p:sp>
        <p:nvSpPr>
          <p:cNvPr id="28717" name="Line 51"/>
          <p:cNvSpPr/>
          <p:nvPr/>
        </p:nvSpPr>
        <p:spPr>
          <a:xfrm flipH="1">
            <a:off x="1144588" y="5410200"/>
            <a:ext cx="1065212" cy="0"/>
          </a:xfrm>
          <a:prstGeom prst="line">
            <a:avLst/>
          </a:prstGeom>
          <a:ln w="9525" cap="flat" cmpd="sng">
            <a:solidFill>
              <a:schemeClr val="tx1"/>
            </a:solidFill>
            <a:prstDash val="dash"/>
            <a:headEnd type="none" w="med" len="med"/>
            <a:tailEnd type="none" w="med" len="med"/>
          </a:ln>
        </p:spPr>
      </p:sp>
      <p:sp>
        <p:nvSpPr>
          <p:cNvPr id="28718" name="Line 52"/>
          <p:cNvSpPr/>
          <p:nvPr/>
        </p:nvSpPr>
        <p:spPr>
          <a:xfrm flipV="1">
            <a:off x="1144588" y="3733800"/>
            <a:ext cx="0" cy="1676400"/>
          </a:xfrm>
          <a:prstGeom prst="line">
            <a:avLst/>
          </a:prstGeom>
          <a:ln w="9525" cap="flat" cmpd="sng">
            <a:solidFill>
              <a:schemeClr val="tx1"/>
            </a:solidFill>
            <a:prstDash val="dash"/>
            <a:headEnd type="none" w="med" len="med"/>
            <a:tailEnd type="triangle" w="med" len="med"/>
          </a:ln>
        </p:spPr>
      </p:sp>
      <p:sp>
        <p:nvSpPr>
          <p:cNvPr id="28719" name="Line 53"/>
          <p:cNvSpPr/>
          <p:nvPr/>
        </p:nvSpPr>
        <p:spPr>
          <a:xfrm>
            <a:off x="3813175" y="5181600"/>
            <a:ext cx="4414838" cy="0"/>
          </a:xfrm>
          <a:prstGeom prst="line">
            <a:avLst/>
          </a:prstGeom>
          <a:ln w="9525" cap="flat" cmpd="sng">
            <a:solidFill>
              <a:schemeClr val="tx1"/>
            </a:solidFill>
            <a:prstDash val="solid"/>
            <a:headEnd type="none" w="med" len="med"/>
            <a:tailEnd type="none" w="med" len="med"/>
          </a:ln>
        </p:spPr>
      </p:sp>
      <p:sp>
        <p:nvSpPr>
          <p:cNvPr id="28720" name="Line 54"/>
          <p:cNvSpPr/>
          <p:nvPr/>
        </p:nvSpPr>
        <p:spPr>
          <a:xfrm flipV="1">
            <a:off x="8228013" y="2971800"/>
            <a:ext cx="0" cy="2209800"/>
          </a:xfrm>
          <a:prstGeom prst="line">
            <a:avLst/>
          </a:prstGeom>
          <a:ln w="9525" cap="flat" cmpd="sng">
            <a:solidFill>
              <a:schemeClr val="tx1"/>
            </a:solidFill>
            <a:prstDash val="solid"/>
            <a:headEnd type="none" w="med" len="med"/>
            <a:tailEnd type="triangle" w="med" len="med"/>
          </a:ln>
        </p:spPr>
      </p:sp>
      <p:sp>
        <p:nvSpPr>
          <p:cNvPr id="28721" name="Line 55"/>
          <p:cNvSpPr/>
          <p:nvPr/>
        </p:nvSpPr>
        <p:spPr>
          <a:xfrm>
            <a:off x="8458200" y="2971800"/>
            <a:ext cx="0" cy="2438400"/>
          </a:xfrm>
          <a:prstGeom prst="line">
            <a:avLst/>
          </a:prstGeom>
          <a:ln w="9525" cap="flat" cmpd="sng">
            <a:solidFill>
              <a:schemeClr val="tx1"/>
            </a:solidFill>
            <a:prstDash val="dash"/>
            <a:headEnd type="none" w="med" len="med"/>
            <a:tailEnd type="none" w="med" len="med"/>
          </a:ln>
        </p:spPr>
      </p:sp>
      <p:sp>
        <p:nvSpPr>
          <p:cNvPr id="28722" name="Line 56"/>
          <p:cNvSpPr/>
          <p:nvPr/>
        </p:nvSpPr>
        <p:spPr>
          <a:xfrm flipH="1">
            <a:off x="3733800" y="5410200"/>
            <a:ext cx="4724400" cy="0"/>
          </a:xfrm>
          <a:prstGeom prst="line">
            <a:avLst/>
          </a:prstGeom>
          <a:ln w="9525" cap="flat" cmpd="sng">
            <a:solidFill>
              <a:schemeClr val="tx1"/>
            </a:solidFill>
            <a:prstDash val="dash"/>
            <a:headEnd type="none" w="med" len="med"/>
            <a:tailEnd type="triangle" w="med" len="med"/>
          </a:ln>
        </p:spPr>
      </p:sp>
      <p:sp>
        <p:nvSpPr>
          <p:cNvPr id="28723" name="Text Box 57"/>
          <p:cNvSpPr txBox="1"/>
          <p:nvPr/>
        </p:nvSpPr>
        <p:spPr>
          <a:xfrm>
            <a:off x="4265613" y="5410200"/>
            <a:ext cx="2330450" cy="915988"/>
          </a:xfrm>
          <a:prstGeom prst="rect">
            <a:avLst/>
          </a:prstGeom>
          <a:noFill/>
          <a:ln w="9525">
            <a:noFill/>
          </a:ln>
        </p:spPr>
        <p:txBody>
          <a:bodyPr wrap="none" lIns="91432" tIns="45715" rIns="91432" bIns="45715">
            <a:spAutoFit/>
          </a:bodyPr>
          <a:lstStyle/>
          <a:p>
            <a:pPr eaLnBrk="1" hangingPunct="1"/>
            <a:r>
              <a:rPr lang="en-US" altLang="id-ID" u="sng" dirty="0">
                <a:latin typeface="Arial" panose="020B0604020202020204" pitchFamily="34" charset="0"/>
              </a:rPr>
              <a:t>Keterangan:</a:t>
            </a:r>
          </a:p>
          <a:p>
            <a:pPr eaLnBrk="1" hangingPunct="1"/>
            <a:r>
              <a:rPr lang="en-US" altLang="id-ID" dirty="0">
                <a:latin typeface="Arial" panose="020B0604020202020204" pitchFamily="34" charset="0"/>
              </a:rPr>
              <a:t>Aliran Barang &amp; Jasa</a:t>
            </a:r>
          </a:p>
          <a:p>
            <a:pPr eaLnBrk="1" hangingPunct="1"/>
            <a:r>
              <a:rPr lang="en-US" altLang="id-ID" dirty="0">
                <a:latin typeface="Arial" panose="020B0604020202020204" pitchFamily="34" charset="0"/>
              </a:rPr>
              <a:t>Aliran Pembayaran</a:t>
            </a:r>
          </a:p>
        </p:txBody>
      </p:sp>
      <p:sp>
        <p:nvSpPr>
          <p:cNvPr id="28724" name="Line 59"/>
          <p:cNvSpPr/>
          <p:nvPr/>
        </p:nvSpPr>
        <p:spPr>
          <a:xfrm>
            <a:off x="7086600" y="5867400"/>
            <a:ext cx="839788" cy="0"/>
          </a:xfrm>
          <a:prstGeom prst="line">
            <a:avLst/>
          </a:prstGeom>
          <a:ln w="9525" cap="flat" cmpd="sng">
            <a:solidFill>
              <a:schemeClr val="tx1"/>
            </a:solidFill>
            <a:prstDash val="solid"/>
            <a:headEnd type="none" w="med" len="med"/>
            <a:tailEnd type="triangle" w="med" len="med"/>
          </a:ln>
        </p:spPr>
      </p:sp>
      <p:sp>
        <p:nvSpPr>
          <p:cNvPr id="28725" name="Line 60"/>
          <p:cNvSpPr/>
          <p:nvPr/>
        </p:nvSpPr>
        <p:spPr>
          <a:xfrm>
            <a:off x="7086600" y="6096000"/>
            <a:ext cx="839788" cy="0"/>
          </a:xfrm>
          <a:prstGeom prst="line">
            <a:avLst/>
          </a:prstGeom>
          <a:ln w="9525" cap="flat" cmpd="sng">
            <a:solidFill>
              <a:schemeClr val="tx1"/>
            </a:solidFill>
            <a:prstDash val="dash"/>
            <a:headEnd type="none" w="med" len="med"/>
            <a:tailEnd type="triangle" w="med" len="med"/>
          </a:ln>
        </p:spPr>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a:xfrm>
            <a:off x="1219200" y="914400"/>
            <a:ext cx="7010400" cy="933450"/>
          </a:xfrm>
          <a:solidFill>
            <a:srgbClr val="FFFF00"/>
          </a:solidFill>
          <a:ln w="3175" cmpd="tri">
            <a:solidFill>
              <a:schemeClr val="tx1"/>
            </a:solidFill>
          </a:ln>
        </p:spPr>
        <p:txBody>
          <a:bodyPr vert="horz" wrap="square" lIns="0" tIns="45720" rIns="0" bIns="0" numCol="1" anchor="b" anchorCtr="0" compatLnSpc="1">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2400" b="1" i="0" u="none" strike="noStrike" kern="1200" cap="none" spc="0" normalizeH="0" baseline="0" noProof="0" dirty="0">
                <a:ln>
                  <a:noFill/>
                </a:ln>
                <a:solidFill>
                  <a:schemeClr val="accent2">
                    <a:lumMod val="50000"/>
                  </a:schemeClr>
                </a:solidFill>
                <a:effectLst>
                  <a:outerShdw blurRad="38100" dist="38100" dir="2700000" algn="tl">
                    <a:srgbClr val="C0C0C0"/>
                  </a:outerShdw>
                </a:effectLst>
                <a:uLnTx/>
                <a:uFillTx/>
                <a:latin typeface="+mj-lt"/>
                <a:ea typeface="+mj-ea"/>
                <a:cs typeface="+mj-cs"/>
              </a:rPr>
              <a:t>KEBIJAKAN PEMERINTAH</a:t>
            </a:r>
            <a:br>
              <a:rPr kumimoji="0" lang="en-US" sz="2400" b="1" i="0" u="none" strike="noStrike" kern="1200" cap="none" spc="0" normalizeH="0" baseline="0" noProof="0" dirty="0">
                <a:ln>
                  <a:noFill/>
                </a:ln>
                <a:solidFill>
                  <a:schemeClr val="accent2">
                    <a:lumMod val="50000"/>
                  </a:schemeClr>
                </a:solidFill>
                <a:effectLst>
                  <a:outerShdw blurRad="38100" dist="38100" dir="2700000" algn="tl">
                    <a:srgbClr val="C0C0C0"/>
                  </a:outerShdw>
                </a:effectLst>
                <a:uLnTx/>
                <a:uFillTx/>
                <a:latin typeface="+mj-lt"/>
                <a:ea typeface="+mj-ea"/>
                <a:cs typeface="+mj-cs"/>
              </a:rPr>
            </a:br>
            <a:r>
              <a:rPr kumimoji="0" lang="en-US" sz="2400" b="1" i="0" u="none" strike="noStrike" kern="1200" cap="none" spc="0" normalizeH="0" baseline="0" noProof="0" dirty="0">
                <a:ln>
                  <a:noFill/>
                </a:ln>
                <a:solidFill>
                  <a:schemeClr val="accent2">
                    <a:lumMod val="50000"/>
                  </a:schemeClr>
                </a:solidFill>
                <a:effectLst>
                  <a:outerShdw blurRad="38100" dist="38100" dir="2700000" algn="tl">
                    <a:srgbClr val="C0C0C0"/>
                  </a:outerShdw>
                </a:effectLst>
                <a:uLnTx/>
                <a:uFillTx/>
                <a:latin typeface="+mj-lt"/>
                <a:ea typeface="+mj-ea"/>
                <a:cs typeface="+mj-cs"/>
              </a:rPr>
              <a:t>DALAM MENGATASI MASALAH PEREKONOMIAN</a:t>
            </a:r>
          </a:p>
        </p:txBody>
      </p:sp>
      <p:sp>
        <p:nvSpPr>
          <p:cNvPr id="72709" name="AutoShape 5" descr="Horizontal brick"/>
          <p:cNvSpPr>
            <a:spLocks noGrp="1"/>
          </p:cNvSpPr>
          <p:nvPr>
            <p:ph idx="1"/>
          </p:nvPr>
        </p:nvSpPr>
        <p:spPr>
          <a:xfrm>
            <a:off x="914400" y="2438400"/>
            <a:ext cx="3276600" cy="685800"/>
          </a:xfrm>
          <a:prstGeom prst="actionButtonBlank">
            <a:avLst/>
          </a:prstGeom>
          <a:solidFill>
            <a:srgbClr val="66FF99">
              <a:alpha val="100000"/>
            </a:srgbClr>
          </a:solidFill>
          <a:ln w="6350">
            <a:solidFill>
              <a:schemeClr val="hlink">
                <a:alpha val="100000"/>
              </a:schemeClr>
            </a:solidFill>
            <a:miter lim="800000"/>
          </a:ln>
        </p:spPr>
        <p:txBody>
          <a:bodyPr vert="horz" wrap="square" lIns="91440" tIns="45720" rIns="91440" bIns="45720" anchor="t" anchorCtr="0"/>
          <a:lstStyle/>
          <a:p>
            <a:pPr algn="ctr" eaLnBrk="1" hangingPunct="1">
              <a:spcBef>
                <a:spcPct val="0"/>
              </a:spcBef>
              <a:buClrTx/>
              <a:buFontTx/>
              <a:buNone/>
            </a:pPr>
            <a:r>
              <a:rPr lang="en-US" altLang="id-ID" sz="2400" b="1" dirty="0"/>
              <a:t>Kebijakan Fiskal</a:t>
            </a:r>
          </a:p>
        </p:txBody>
      </p:sp>
      <p:sp>
        <p:nvSpPr>
          <p:cNvPr id="8" name="Footer Placeholder 4"/>
          <p:cNvSpPr txBox="1">
            <a:spLocks noGrp="1"/>
          </p:cNvSpPr>
          <p:nvPr>
            <p:ph type="ftr" sz="quarter" idx="11"/>
          </p:nvPr>
        </p:nvSpPr>
        <p:spPr>
          <a:xfrm>
            <a:off x="29718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72710" name="AutoShape 6" descr="Horizontal brick"/>
          <p:cNvSpPr/>
          <p:nvPr/>
        </p:nvSpPr>
        <p:spPr>
          <a:xfrm>
            <a:off x="4495800" y="2438400"/>
            <a:ext cx="3505200" cy="685800"/>
          </a:xfrm>
          <a:prstGeom prst="actionButtonBlank">
            <a:avLst/>
          </a:prstGeom>
          <a:solidFill>
            <a:srgbClr val="00B0F0"/>
          </a:solidFill>
          <a:ln w="3175" cap="flat" cmpd="sng">
            <a:solidFill>
              <a:srgbClr val="339933"/>
            </a:solidFill>
            <a:prstDash val="solid"/>
            <a:miter/>
            <a:headEnd type="none" w="med" len="med"/>
            <a:tailEnd type="none" w="med" len="med"/>
          </a:ln>
        </p:spPr>
        <p:txBody>
          <a:bodyPr/>
          <a:lstStyle/>
          <a:p>
            <a:pPr marL="342900" indent="-342900" algn="ctr" eaLnBrk="1" hangingPunct="1"/>
            <a:r>
              <a:rPr lang="en-US" altLang="id-ID" sz="2400" b="1" dirty="0">
                <a:latin typeface="Arial" panose="020B0604020202020204" pitchFamily="34" charset="0"/>
              </a:rPr>
              <a:t>Kebijakan Moneter</a:t>
            </a:r>
          </a:p>
        </p:txBody>
      </p:sp>
      <p:sp>
        <p:nvSpPr>
          <p:cNvPr id="72711" name="AutoShape 7" descr="Horizontal brick"/>
          <p:cNvSpPr/>
          <p:nvPr/>
        </p:nvSpPr>
        <p:spPr>
          <a:xfrm>
            <a:off x="2743200" y="3962400"/>
            <a:ext cx="3505200" cy="990600"/>
          </a:xfrm>
          <a:prstGeom prst="actionButtonBlank">
            <a:avLst/>
          </a:prstGeom>
          <a:solidFill>
            <a:srgbClr val="FFCC00"/>
          </a:solidFill>
          <a:ln w="6350" cap="flat" cmpd="sng">
            <a:solidFill>
              <a:schemeClr val="tx1"/>
            </a:solidFill>
            <a:prstDash val="solid"/>
            <a:miter/>
            <a:headEnd type="none" w="med" len="med"/>
            <a:tailEnd type="none" w="med" len="med"/>
          </a:ln>
        </p:spPr>
        <p:txBody>
          <a:bodyPr/>
          <a:lstStyle/>
          <a:p>
            <a:pPr marL="342900" indent="-342900" algn="ctr" eaLnBrk="1" hangingPunct="1"/>
            <a:r>
              <a:rPr lang="en-US" altLang="id-ID" sz="2400" b="1" dirty="0">
                <a:latin typeface="Arial" panose="020B0604020202020204" pitchFamily="34" charset="0"/>
              </a:rPr>
              <a:t>Kebijakan Gabungan</a:t>
            </a:r>
          </a:p>
          <a:p>
            <a:pPr marL="342900" indent="-342900" algn="ctr" eaLnBrk="1" hangingPunct="1"/>
            <a:r>
              <a:rPr lang="en-US" altLang="id-ID" sz="2400" b="1" dirty="0">
                <a:latin typeface="Arial" panose="020B0604020202020204" pitchFamily="34" charset="0"/>
              </a:rPr>
              <a:t>(Mix Policy)</a:t>
            </a:r>
          </a:p>
        </p:txBody>
      </p:sp>
      <p:sp>
        <p:nvSpPr>
          <p:cNvPr id="29703" name="AutoShape 9"/>
          <p:cNvSpPr/>
          <p:nvPr/>
        </p:nvSpPr>
        <p:spPr>
          <a:xfrm>
            <a:off x="6477000" y="3200400"/>
            <a:ext cx="1143000" cy="1905000"/>
          </a:xfrm>
          <a:prstGeom prst="curvedLeftArrow">
            <a:avLst>
              <a:gd name="adj1" fmla="val 33333"/>
              <a:gd name="adj2" fmla="val 66666"/>
              <a:gd name="adj3" fmla="val 33333"/>
            </a:avLst>
          </a:prstGeom>
          <a:solidFill>
            <a:srgbClr val="CC0066"/>
          </a:solidFill>
          <a:ln w="9525" cap="flat" cmpd="sng">
            <a:solidFill>
              <a:schemeClr val="tx1"/>
            </a:solidFill>
            <a:prstDash val="solid"/>
            <a:miter/>
            <a:headEnd type="none" w="med" len="med"/>
            <a:tailEnd type="none" w="med" len="med"/>
          </a:ln>
        </p:spPr>
        <p:txBody>
          <a:bodyPr wrap="none" anchor="ctr" anchorCtr="0"/>
          <a:lstStyle/>
          <a:p>
            <a:pPr algn="ctr"/>
            <a:endParaRPr lang="id-ID" altLang="id-ID" dirty="0">
              <a:latin typeface="Arial" panose="020B0604020202020204" pitchFamily="34" charset="0"/>
            </a:endParaRPr>
          </a:p>
        </p:txBody>
      </p:sp>
      <p:sp>
        <p:nvSpPr>
          <p:cNvPr id="29704" name="AutoShape 10"/>
          <p:cNvSpPr/>
          <p:nvPr/>
        </p:nvSpPr>
        <p:spPr>
          <a:xfrm>
            <a:off x="1143000" y="3200400"/>
            <a:ext cx="1371600" cy="1828800"/>
          </a:xfrm>
          <a:prstGeom prst="curvedRightArrow">
            <a:avLst>
              <a:gd name="adj1" fmla="val 26666"/>
              <a:gd name="adj2" fmla="val 53333"/>
              <a:gd name="adj3" fmla="val 33333"/>
            </a:avLst>
          </a:prstGeom>
          <a:solidFill>
            <a:srgbClr val="FDEEB9"/>
          </a:solidFill>
          <a:ln w="9525" cap="flat" cmpd="sng">
            <a:solidFill>
              <a:schemeClr val="tx1"/>
            </a:solidFill>
            <a:prstDash val="solid"/>
            <a:miter/>
            <a:headEnd type="none" w="med" len="med"/>
            <a:tailEnd type="none" w="med" len="med"/>
          </a:ln>
        </p:spPr>
        <p:txBody>
          <a:bodyPr wrap="none" anchor="ctr" anchorCtr="0"/>
          <a:lstStyle/>
          <a:p>
            <a:pPr algn="ctr"/>
            <a:endParaRPr lang="id-ID" altLang="id-ID" dirty="0">
              <a:latin typeface="Arial" panose="020B0604020202020204" pitchFamily="34" charset="0"/>
            </a:endParaRPr>
          </a:p>
        </p:txBody>
      </p:sp>
      <p:sp>
        <p:nvSpPr>
          <p:cNvPr id="9" name="Down Arrow 8"/>
          <p:cNvSpPr/>
          <p:nvPr/>
        </p:nvSpPr>
        <p:spPr>
          <a:xfrm>
            <a:off x="1828800" y="1981200"/>
            <a:ext cx="15240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Down Arrow 9"/>
          <p:cNvSpPr/>
          <p:nvPr/>
        </p:nvSpPr>
        <p:spPr>
          <a:xfrm>
            <a:off x="5181600" y="1981200"/>
            <a:ext cx="1524000" cy="381000"/>
          </a:xfrm>
          <a:prstGeom prst="down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AutoShape 7" descr="Horizontal brick"/>
          <p:cNvSpPr/>
          <p:nvPr/>
        </p:nvSpPr>
        <p:spPr>
          <a:xfrm>
            <a:off x="2743200" y="5562600"/>
            <a:ext cx="3505200" cy="533400"/>
          </a:xfrm>
          <a:prstGeom prst="actionButtonBlank">
            <a:avLst/>
          </a:prstGeom>
          <a:solidFill>
            <a:srgbClr val="000099"/>
          </a:solidFill>
          <a:ln w="6350" cap="flat" cmpd="sng">
            <a:solidFill>
              <a:schemeClr val="tx1"/>
            </a:solidFill>
            <a:prstDash val="solid"/>
            <a:miter/>
            <a:headEnd type="none" w="med" len="med"/>
            <a:tailEnd type="none" w="med" len="med"/>
          </a:ln>
        </p:spPr>
        <p:txBody>
          <a:bodyPr/>
          <a:lstStyle/>
          <a:p>
            <a:pPr marL="342900" indent="-342900" algn="ctr" eaLnBrk="1" hangingPunct="1"/>
            <a:r>
              <a:rPr lang="en-US" altLang="id-ID" sz="2400" b="1" dirty="0">
                <a:solidFill>
                  <a:schemeClr val="bg1"/>
                </a:solidFill>
                <a:latin typeface="Arial" panose="020B0604020202020204" pitchFamily="34" charset="0"/>
              </a:rPr>
              <a:t>Stabilitas  Ekonomi</a:t>
            </a:r>
          </a:p>
        </p:txBody>
      </p:sp>
      <p:sp>
        <p:nvSpPr>
          <p:cNvPr id="12" name="Down Arrow 11"/>
          <p:cNvSpPr/>
          <p:nvPr/>
        </p:nvSpPr>
        <p:spPr>
          <a:xfrm>
            <a:off x="3657600" y="5105400"/>
            <a:ext cx="1524000" cy="381000"/>
          </a:xfrm>
          <a:prstGeom prst="downArrow">
            <a:avLst/>
          </a:prstGeom>
          <a:solidFill>
            <a:schemeClr val="accent1">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2709"/>
                                        </p:tgtEl>
                                        <p:attrNameLst>
                                          <p:attrName>style.visibility</p:attrName>
                                        </p:attrNameLst>
                                      </p:cBhvr>
                                      <p:to>
                                        <p:strVal val="visible"/>
                                      </p:to>
                                    </p:set>
                                    <p:anim calcmode="lin" valueType="num">
                                      <p:cBhvr>
                                        <p:cTn id="7" dur="2000" fill="hold"/>
                                        <p:tgtEl>
                                          <p:spTgt spid="72709"/>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72709"/>
                                        </p:tgtEl>
                                        <p:attrNameLst>
                                          <p:attrName>ppt_y</p:attrName>
                                        </p:attrNameLst>
                                      </p:cBhvr>
                                      <p:tavLst>
                                        <p:tav tm="0">
                                          <p:val>
                                            <p:strVal val="#ppt_y"/>
                                          </p:val>
                                        </p:tav>
                                        <p:tav tm="100000">
                                          <p:val>
                                            <p:strVal val="#ppt_y"/>
                                          </p:val>
                                        </p:tav>
                                      </p:tavLst>
                                    </p:anim>
                                    <p:anim calcmode="lin" valueType="num">
                                      <p:cBhvr>
                                        <p:cTn id="9" dur="2000" fill="hold"/>
                                        <p:tgtEl>
                                          <p:spTgt spid="72709"/>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7270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72709"/>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72710"/>
                                        </p:tgtEl>
                                        <p:attrNameLst>
                                          <p:attrName>style.visibility</p:attrName>
                                        </p:attrNameLst>
                                      </p:cBhvr>
                                      <p:to>
                                        <p:strVal val="visible"/>
                                      </p:to>
                                    </p:set>
                                    <p:anim calcmode="lin" valueType="num">
                                      <p:cBhvr>
                                        <p:cTn id="16" dur="2000" fill="hold"/>
                                        <p:tgtEl>
                                          <p:spTgt spid="72710"/>
                                        </p:tgtEl>
                                        <p:attrNameLst>
                                          <p:attrName>ppt_x</p:attrName>
                                        </p:attrNameLst>
                                      </p:cBhvr>
                                      <p:tavLst>
                                        <p:tav tm="0">
                                          <p:val>
                                            <p:strVal val="#ppt_x"/>
                                          </p:val>
                                        </p:tav>
                                        <p:tav tm="50000">
                                          <p:val>
                                            <p:strVal val="#ppt_x+.1"/>
                                          </p:val>
                                        </p:tav>
                                        <p:tav tm="100000">
                                          <p:val>
                                            <p:strVal val="#ppt_x"/>
                                          </p:val>
                                        </p:tav>
                                      </p:tavLst>
                                    </p:anim>
                                    <p:anim calcmode="lin" valueType="num">
                                      <p:cBhvr>
                                        <p:cTn id="17" dur="2000" fill="hold"/>
                                        <p:tgtEl>
                                          <p:spTgt spid="72710"/>
                                        </p:tgtEl>
                                        <p:attrNameLst>
                                          <p:attrName>ppt_y</p:attrName>
                                        </p:attrNameLst>
                                      </p:cBhvr>
                                      <p:tavLst>
                                        <p:tav tm="0">
                                          <p:val>
                                            <p:strVal val="#ppt_y"/>
                                          </p:val>
                                        </p:tav>
                                        <p:tav tm="100000">
                                          <p:val>
                                            <p:strVal val="#ppt_y"/>
                                          </p:val>
                                        </p:tav>
                                      </p:tavLst>
                                    </p:anim>
                                    <p:anim calcmode="lin" valueType="num">
                                      <p:cBhvr>
                                        <p:cTn id="18" dur="2000" fill="hold"/>
                                        <p:tgtEl>
                                          <p:spTgt spid="72710"/>
                                        </p:tgtEl>
                                        <p:attrNameLst>
                                          <p:attrName>ppt_h</p:attrName>
                                        </p:attrNameLst>
                                      </p:cBhvr>
                                      <p:tavLst>
                                        <p:tav tm="0">
                                          <p:val>
                                            <p:strVal val="#ppt_h/10"/>
                                          </p:val>
                                        </p:tav>
                                        <p:tav tm="50000">
                                          <p:val>
                                            <p:strVal val="#ppt_h+.01"/>
                                          </p:val>
                                        </p:tav>
                                        <p:tav tm="100000">
                                          <p:val>
                                            <p:strVal val="#ppt_h"/>
                                          </p:val>
                                        </p:tav>
                                      </p:tavLst>
                                    </p:anim>
                                    <p:anim calcmode="lin" valueType="num">
                                      <p:cBhvr>
                                        <p:cTn id="19" dur="2000" fill="hold"/>
                                        <p:tgtEl>
                                          <p:spTgt spid="72710"/>
                                        </p:tgtEl>
                                        <p:attrNameLst>
                                          <p:attrName>ppt_w</p:attrName>
                                        </p:attrNameLst>
                                      </p:cBhvr>
                                      <p:tavLst>
                                        <p:tav tm="0">
                                          <p:val>
                                            <p:strVal val="#ppt_w/10"/>
                                          </p:val>
                                        </p:tav>
                                        <p:tav tm="50000">
                                          <p:val>
                                            <p:strVal val="#ppt_w+.01"/>
                                          </p:val>
                                        </p:tav>
                                        <p:tav tm="100000">
                                          <p:val>
                                            <p:strVal val="#ppt_w"/>
                                          </p:val>
                                        </p:tav>
                                      </p:tavLst>
                                    </p:anim>
                                    <p:animEffect transition="in" filter="fade">
                                      <p:cBhvr>
                                        <p:cTn id="20" dur="2000" tmFilter="0,0; .5, 1; 1, 1"/>
                                        <p:tgtEl>
                                          <p:spTgt spid="72710"/>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2711"/>
                                        </p:tgtEl>
                                        <p:attrNameLst>
                                          <p:attrName>style.visibility</p:attrName>
                                        </p:attrNameLst>
                                      </p:cBhvr>
                                      <p:to>
                                        <p:strVal val="visible"/>
                                      </p:to>
                                    </p:set>
                                    <p:anim calcmode="lin" valueType="num">
                                      <p:cBhvr>
                                        <p:cTn id="25" dur="2000" fill="hold"/>
                                        <p:tgtEl>
                                          <p:spTgt spid="72711"/>
                                        </p:tgtEl>
                                        <p:attrNameLst>
                                          <p:attrName>ppt_x</p:attrName>
                                        </p:attrNameLst>
                                      </p:cBhvr>
                                      <p:tavLst>
                                        <p:tav tm="0">
                                          <p:val>
                                            <p:strVal val="#ppt_x"/>
                                          </p:val>
                                        </p:tav>
                                        <p:tav tm="50000">
                                          <p:val>
                                            <p:strVal val="#ppt_x+.1"/>
                                          </p:val>
                                        </p:tav>
                                        <p:tav tm="100000">
                                          <p:val>
                                            <p:strVal val="#ppt_x"/>
                                          </p:val>
                                        </p:tav>
                                      </p:tavLst>
                                    </p:anim>
                                    <p:anim calcmode="lin" valueType="num">
                                      <p:cBhvr>
                                        <p:cTn id="26" dur="2000" fill="hold"/>
                                        <p:tgtEl>
                                          <p:spTgt spid="72711"/>
                                        </p:tgtEl>
                                        <p:attrNameLst>
                                          <p:attrName>ppt_y</p:attrName>
                                        </p:attrNameLst>
                                      </p:cBhvr>
                                      <p:tavLst>
                                        <p:tav tm="0">
                                          <p:val>
                                            <p:strVal val="#ppt_y"/>
                                          </p:val>
                                        </p:tav>
                                        <p:tav tm="100000">
                                          <p:val>
                                            <p:strVal val="#ppt_y"/>
                                          </p:val>
                                        </p:tav>
                                      </p:tavLst>
                                    </p:anim>
                                    <p:anim calcmode="lin" valueType="num">
                                      <p:cBhvr>
                                        <p:cTn id="27" dur="2000" fill="hold"/>
                                        <p:tgtEl>
                                          <p:spTgt spid="72711"/>
                                        </p:tgtEl>
                                        <p:attrNameLst>
                                          <p:attrName>ppt_h</p:attrName>
                                        </p:attrNameLst>
                                      </p:cBhvr>
                                      <p:tavLst>
                                        <p:tav tm="0">
                                          <p:val>
                                            <p:strVal val="#ppt_h/10"/>
                                          </p:val>
                                        </p:tav>
                                        <p:tav tm="50000">
                                          <p:val>
                                            <p:strVal val="#ppt_h+.01"/>
                                          </p:val>
                                        </p:tav>
                                        <p:tav tm="100000">
                                          <p:val>
                                            <p:strVal val="#ppt_h"/>
                                          </p:val>
                                        </p:tav>
                                      </p:tavLst>
                                    </p:anim>
                                    <p:anim calcmode="lin" valueType="num">
                                      <p:cBhvr>
                                        <p:cTn id="28" dur="2000" fill="hold"/>
                                        <p:tgtEl>
                                          <p:spTgt spid="72711"/>
                                        </p:tgtEl>
                                        <p:attrNameLst>
                                          <p:attrName>ppt_w</p:attrName>
                                        </p:attrNameLst>
                                      </p:cBhvr>
                                      <p:tavLst>
                                        <p:tav tm="0">
                                          <p:val>
                                            <p:strVal val="#ppt_w/10"/>
                                          </p:val>
                                        </p:tav>
                                        <p:tav tm="50000">
                                          <p:val>
                                            <p:strVal val="#ppt_w+.01"/>
                                          </p:val>
                                        </p:tav>
                                        <p:tav tm="100000">
                                          <p:val>
                                            <p:strVal val="#ppt_w"/>
                                          </p:val>
                                        </p:tav>
                                      </p:tavLst>
                                    </p:anim>
                                    <p:animEffect transition="in" filter="fade">
                                      <p:cBhvr>
                                        <p:cTn id="29" dur="2000" tmFilter="0,0; .5, 1; 1, 1"/>
                                        <p:tgtEl>
                                          <p:spTgt spid="72711"/>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1"/>
                                        </p:tgtEl>
                                        <p:attrNameLst>
                                          <p:attrName>style.visibility</p:attrName>
                                        </p:attrNameLst>
                                      </p:cBhvr>
                                      <p:to>
                                        <p:strVal val="visible"/>
                                      </p:to>
                                    </p:set>
                                    <p:anim calcmode="lin" valueType="num">
                                      <p:cBhvr>
                                        <p:cTn id="34" dur="20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5" dur="2000" fill="hold"/>
                                        <p:tgtEl>
                                          <p:spTgt spid="11"/>
                                        </p:tgtEl>
                                        <p:attrNameLst>
                                          <p:attrName>ppt_y</p:attrName>
                                        </p:attrNameLst>
                                      </p:cBhvr>
                                      <p:tavLst>
                                        <p:tav tm="0">
                                          <p:val>
                                            <p:strVal val="#ppt_y"/>
                                          </p:val>
                                        </p:tav>
                                        <p:tav tm="100000">
                                          <p:val>
                                            <p:strVal val="#ppt_y"/>
                                          </p:val>
                                        </p:tav>
                                      </p:tavLst>
                                    </p:anim>
                                    <p:anim calcmode="lin" valueType="num">
                                      <p:cBhvr>
                                        <p:cTn id="36" dur="20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7" dur="20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8" dur="20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animBg="1"/>
      <p:bldP spid="72710" grpId="0" animBg="1"/>
      <p:bldP spid="72711"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429000" y="609600"/>
            <a:ext cx="2133600" cy="792163"/>
          </a:xfrm>
          <a:ln>
            <a:solidFill>
              <a:srgbClr val="CC0000"/>
            </a:solidFill>
          </a:ln>
        </p:spPr>
        <p:txBody>
          <a:bodyPr vert="horz" wrap="square" lIns="0" tIns="45720" rIns="0" bIns="0" numCol="1" anchor="b"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5000" b="1" i="0" u="none" strike="noStrike" kern="1200" cap="none" spc="0" normalizeH="0" baseline="0" noProof="0">
                <a:ln>
                  <a:noFill/>
                </a:ln>
                <a:solidFill>
                  <a:schemeClr val="tx2"/>
                </a:solidFill>
                <a:effectLst>
                  <a:outerShdw blurRad="38100" dist="38100" dir="2700000" algn="tl">
                    <a:srgbClr val="C0C0C0"/>
                  </a:outerShdw>
                </a:effectLst>
                <a:uLnTx/>
                <a:uFillTx/>
                <a:latin typeface="Comic Sans MS" panose="030F0702030302020204" pitchFamily="66" charset="0"/>
                <a:ea typeface="+mj-ea"/>
                <a:cs typeface="+mj-cs"/>
              </a:rPr>
              <a:t>SAP</a:t>
            </a:r>
          </a:p>
        </p:txBody>
      </p:sp>
      <p:sp>
        <p:nvSpPr>
          <p:cNvPr id="7171" name="Rectangle 3"/>
          <p:cNvSpPr>
            <a:spLocks noGrp="1" noChangeArrowheads="1"/>
          </p:cNvSpPr>
          <p:nvPr>
            <p:ph idx="1"/>
          </p:nvPr>
        </p:nvSpPr>
        <p:spPr>
          <a:xfrm>
            <a:off x="533400" y="1600200"/>
            <a:ext cx="3810000" cy="4038600"/>
          </a:xfrm>
          <a:ln>
            <a:solidFill>
              <a:schemeClr val="bg1"/>
            </a:solidFill>
          </a:ln>
        </p:spPr>
        <p:txBody>
          <a:bodyPr vert="horz" wrap="square" lIns="91440" tIns="45720" rIns="91440" bIns="45720" numCol="1" anchor="t" anchorCtr="0" compatLnSpc="1"/>
          <a:lstStyle/>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2400" b="0" i="0" u="none" strike="noStrike" kern="1200" cap="none" spc="0" normalizeH="0" baseline="0" noProof="0" dirty="0" err="1">
                <a:ln>
                  <a:noFill/>
                </a:ln>
                <a:solidFill>
                  <a:schemeClr val="tx1"/>
                </a:solidFill>
                <a:effectLst/>
                <a:uLnTx/>
                <a:uFillTx/>
                <a:latin typeface="+mn-lt"/>
                <a:ea typeface="+mn-ea"/>
                <a:cs typeface="+mn-cs"/>
              </a:rPr>
              <a:t>Konsep</a:t>
            </a:r>
            <a:r>
              <a:rPr kumimoji="0" lang="en-US" sz="2400" b="0" i="0" u="none" strike="noStrike" kern="1200" cap="none" spc="0" normalizeH="0" baseline="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err="1">
                <a:ln>
                  <a:noFill/>
                </a:ln>
                <a:solidFill>
                  <a:schemeClr val="tx1"/>
                </a:solidFill>
                <a:effectLst/>
                <a:uLnTx/>
                <a:uFillTx/>
                <a:latin typeface="+mn-lt"/>
                <a:ea typeface="+mn-ea"/>
                <a:cs typeface="+mn-cs"/>
              </a:rPr>
              <a:t>makro</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2400" b="0" i="0" u="none" strike="noStrike" kern="1200" cap="none" spc="0" normalizeH="0" baseline="0" noProof="0" dirty="0" err="1">
                <a:ln>
                  <a:noFill/>
                </a:ln>
                <a:solidFill>
                  <a:schemeClr val="tx1"/>
                </a:solidFill>
                <a:effectLst/>
                <a:uLnTx/>
                <a:uFillTx/>
                <a:latin typeface="+mn-lt"/>
                <a:ea typeface="+mn-ea"/>
                <a:cs typeface="+mn-cs"/>
              </a:rPr>
              <a:t>Konsep</a:t>
            </a:r>
            <a:r>
              <a:rPr kumimoji="0" lang="en-US" sz="2400" b="0" i="0" u="none" strike="noStrike" kern="1200" cap="none" spc="0" normalizeH="0" baseline="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2400" b="0" i="0" u="none" strike="noStrike" kern="1200" cap="none" spc="0" normalizeH="0" baseline="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err="1">
                <a:ln>
                  <a:noFill/>
                </a:ln>
                <a:solidFill>
                  <a:schemeClr val="tx1"/>
                </a:solidFill>
                <a:effectLst/>
                <a:uLnTx/>
                <a:uFillTx/>
                <a:latin typeface="+mn-lt"/>
                <a:ea typeface="+mn-ea"/>
                <a:cs typeface="+mn-cs"/>
              </a:rPr>
              <a:t>nasional</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2400" b="0" i="0" u="none" strike="noStrike" kern="1200" cap="none" spc="0" normalizeH="0" baseline="0" noProof="0" dirty="0">
                <a:ln>
                  <a:noFill/>
                </a:ln>
                <a:solidFill>
                  <a:schemeClr val="tx1"/>
                </a:solidFill>
                <a:effectLst/>
                <a:uLnTx/>
                <a:uFillTx/>
                <a:latin typeface="+mn-lt"/>
                <a:ea typeface="+mn-ea"/>
                <a:cs typeface="+mn-cs"/>
              </a:rPr>
              <a:t>Pasar uang dan Pasar Barang (IS dan LM) dan </a:t>
            </a:r>
            <a:r>
              <a:rPr kumimoji="0" lang="en-US" sz="2400" b="0" i="0" u="none" strike="noStrike" kern="1200" cap="none" spc="0" normalizeH="0" baseline="0" noProof="0" dirty="0" err="1">
                <a:ln>
                  <a:noFill/>
                </a:ln>
                <a:solidFill>
                  <a:schemeClr val="tx1"/>
                </a:solidFill>
                <a:effectLst/>
                <a:uLnTx/>
                <a:uFillTx/>
                <a:latin typeface="+mn-lt"/>
                <a:ea typeface="+mn-ea"/>
                <a:cs typeface="+mn-cs"/>
              </a:rPr>
              <a:t>keseimbangan</a:t>
            </a:r>
            <a:r>
              <a:rPr kumimoji="0" lang="en-US" sz="2400" b="0" i="0" u="none" strike="noStrike" kern="1200" cap="none" spc="0" normalizeH="0" baseline="0" noProof="0" dirty="0">
                <a:ln>
                  <a:noFill/>
                </a:ln>
                <a:solidFill>
                  <a:schemeClr val="tx1"/>
                </a:solidFill>
                <a:effectLst/>
                <a:uLnTx/>
                <a:uFillTx/>
                <a:latin typeface="+mn-lt"/>
                <a:ea typeface="+mn-ea"/>
                <a:cs typeface="+mn-cs"/>
              </a:rPr>
              <a:t> IS dan </a:t>
            </a:r>
            <a:r>
              <a:rPr kumimoji="0" lang="en-US" sz="2000" b="0" i="0" u="none" strike="noStrike" kern="1200" cap="none" spc="0" normalizeH="0" baseline="0" noProof="0" dirty="0">
                <a:ln>
                  <a:noFill/>
                </a:ln>
                <a:solidFill>
                  <a:schemeClr val="tx1"/>
                </a:solidFill>
                <a:effectLst/>
                <a:uLnTx/>
                <a:uFillTx/>
                <a:latin typeface="+mn-lt"/>
                <a:ea typeface="+mn-ea"/>
                <a:cs typeface="+mn-cs"/>
              </a:rPr>
              <a:t>LM, dan </a:t>
            </a:r>
            <a:r>
              <a:rPr kumimoji="0" lang="en-US" sz="2000" b="0" i="0" u="none" strike="noStrike" kern="1200" cap="none" spc="0" normalizeH="0" baseline="0" noProof="0" dirty="0" err="1">
                <a:ln>
                  <a:noFill/>
                </a:ln>
                <a:solidFill>
                  <a:schemeClr val="tx1"/>
                </a:solidFill>
                <a:effectLst/>
                <a:uLnTx/>
                <a:uFillTx/>
                <a:latin typeface="+mn-lt"/>
                <a:ea typeface="+mn-ea"/>
                <a:cs typeface="+mn-cs"/>
              </a:rPr>
              <a:t>kebijakan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pemerintah</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7173" name="Rectangle 4"/>
          <p:cNvSpPr>
            <a:spLocks noChangeArrowheads="1"/>
          </p:cNvSpPr>
          <p:nvPr/>
        </p:nvSpPr>
        <p:spPr bwMode="auto">
          <a:xfrm>
            <a:off x="4964113" y="2119313"/>
            <a:ext cx="3810000" cy="4038600"/>
          </a:xfrm>
          <a:prstGeom prst="rect">
            <a:avLst/>
          </a:prstGeom>
          <a:noFill/>
          <a:ln w="9525">
            <a:solidFill>
              <a:schemeClr val="folHlink"/>
            </a:solidFill>
            <a:miter lim="800000"/>
          </a:ln>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Permintaan</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dan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Penawaran</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Agregate</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(AD an AS)</a:t>
            </a: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Inflasi</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penganguran</a:t>
            </a: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Perdagangan</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internasional</a:t>
            </a: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R="0" lvl="0" algn="l" defTabSz="914400" rtl="0" eaLnBrk="1" fontAlgn="base" latinLnBrk="0" hangingPunct="1">
              <a:lnSpc>
                <a:spcPct val="100000"/>
              </a:lnSpc>
              <a:spcBef>
                <a:spcPct val="20000"/>
              </a:spcBef>
              <a:spcAft>
                <a:spcPct val="0"/>
              </a:spcAft>
              <a:buClr>
                <a:schemeClr val="accent1"/>
              </a:buClr>
              <a:buSzTx/>
              <a:defRPr/>
            </a:pPr>
            <a:r>
              <a:rPr lang="en-US" sz="2000" dirty="0">
                <a:cs typeface="Arial" panose="020B0604020202020204" pitchFamily="34" charset="0"/>
              </a:rPr>
              <a:t>     </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Dan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Neraca</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Pembayaran</a:t>
            </a: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R="0" lvl="0" algn="l" defTabSz="914400" rtl="0" eaLnBrk="1" fontAlgn="base" latinLnBrk="0" hangingPunct="1">
              <a:lnSpc>
                <a:spcPct val="100000"/>
              </a:lnSpc>
              <a:spcBef>
                <a:spcPct val="20000"/>
              </a:spcBef>
              <a:spcAft>
                <a:spcPct val="0"/>
              </a:spcAft>
              <a:buClr>
                <a:schemeClr val="accent1"/>
              </a:buClr>
              <a:buSzTx/>
              <a:defRPr/>
            </a:pPr>
            <a:r>
              <a:rPr lang="en-US" sz="2000" dirty="0">
                <a:cs typeface="Arial" panose="020B0604020202020204" pitchFamily="34" charset="0"/>
              </a:rPr>
              <a:t>    </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dan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hubungan</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Internasional</a:t>
            </a: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Siklus</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bisnis</a:t>
            </a: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Char char="l"/>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pic>
        <p:nvPicPr>
          <p:cNvPr id="8198" name="Picture 1"/>
          <p:cNvPicPr>
            <a:picLocks noChangeAspect="1"/>
          </p:cNvPicPr>
          <p:nvPr/>
        </p:nvPicPr>
        <p:blipFill>
          <a:blip r:embed="rId2"/>
          <a:stretch>
            <a:fillRect/>
          </a:stretch>
        </p:blipFill>
        <p:spPr>
          <a:xfrm>
            <a:off x="6400800" y="304800"/>
            <a:ext cx="2297113" cy="2057400"/>
          </a:xfrm>
          <a:prstGeom prst="rect">
            <a:avLst/>
          </a:prstGeom>
          <a:noFill/>
          <a:ln w="9525">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blipFill>
        <a:effectLst/>
      </p:bgPr>
    </p:bg>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762000" y="2819400"/>
            <a:ext cx="7924800" cy="868362"/>
          </a:xfrm>
          <a:prstGeom prst="rect">
            <a:avLst/>
          </a:prstGeom>
          <a:noFill/>
          <a:ln w="9525">
            <a:noFill/>
            <a:miter lim="800000"/>
          </a:ln>
        </p:spPr>
        <p:txBody>
          <a:bodyPr lIns="0" tIns="0" rIns="18288" bIns="0" anchor="b">
            <a:scene3d>
              <a:camera prst="orthographicFront"/>
              <a:lightRig rig="freezing" dir="t">
                <a:rot lat="0" lon="0" rev="5640000"/>
              </a:lightRig>
            </a:scene3d>
            <a:sp3d prstMaterial="flat">
              <a:bevelT w="38100" h="38100"/>
              <a:contourClr>
                <a:schemeClr val="tx2"/>
              </a:contourClr>
            </a:sp3d>
          </a:bodyPr>
          <a:lstStyle/>
          <a:p>
            <a:pPr marR="0" algn="ctr" defTabSz="914400" eaLnBrk="1" hangingPunct="1">
              <a:buClrTx/>
              <a:buSzTx/>
              <a:buFontTx/>
              <a:buNone/>
              <a:defRPr/>
            </a:pPr>
            <a:r>
              <a:rPr kumimoji="0" lang="en-US" sz="4400" b="1" kern="1200" cap="none" spc="0" normalizeH="0" baseline="0" noProof="0" dirty="0" err="1">
                <a:solidFill>
                  <a:schemeClr val="bg1"/>
                </a:solidFill>
                <a:effectLst>
                  <a:outerShdw blurRad="38100" dist="25400" dir="5400000" algn="tl" rotWithShape="0">
                    <a:srgbClr val="000000">
                      <a:alpha val="43000"/>
                    </a:srgbClr>
                  </a:outerShdw>
                </a:effectLst>
                <a:latin typeface="+mj-lt"/>
                <a:ea typeface="+mj-ea"/>
                <a:cs typeface="+mj-cs"/>
              </a:rPr>
              <a:t>Analisis</a:t>
            </a:r>
            <a:r>
              <a:rPr kumimoji="0" lang="en-US" sz="4400" b="1" kern="1200" cap="none" spc="0" normalizeH="0" baseline="0" noProof="0" dirty="0">
                <a:solidFill>
                  <a:schemeClr val="bg1"/>
                </a:solidFill>
                <a:effectLst>
                  <a:outerShdw blurRad="38100" dist="25400" dir="5400000" algn="tl" rotWithShape="0">
                    <a:srgbClr val="000000">
                      <a:alpha val="43000"/>
                    </a:srgbClr>
                  </a:outerShdw>
                </a:effectLst>
                <a:latin typeface="+mj-lt"/>
                <a:ea typeface="+mj-ea"/>
                <a:cs typeface="+mj-cs"/>
              </a:rPr>
              <a:t> </a:t>
            </a:r>
            <a:r>
              <a:rPr kumimoji="0" lang="en-US" sz="4400" b="1" kern="1200" cap="none" spc="0" normalizeH="0" baseline="0" noProof="0" dirty="0" err="1">
                <a:solidFill>
                  <a:schemeClr val="bg1"/>
                </a:solidFill>
                <a:effectLst>
                  <a:outerShdw blurRad="38100" dist="25400" dir="5400000" algn="tl" rotWithShape="0">
                    <a:srgbClr val="000000">
                      <a:alpha val="43000"/>
                    </a:srgbClr>
                  </a:outerShdw>
                </a:effectLst>
                <a:latin typeface="+mj-lt"/>
                <a:ea typeface="+mj-ea"/>
                <a:cs typeface="+mj-cs"/>
              </a:rPr>
              <a:t>Pendapatan</a:t>
            </a:r>
            <a:r>
              <a:rPr kumimoji="0" lang="en-US" sz="4400" b="1" kern="1200" cap="none" spc="0" normalizeH="0" baseline="0" noProof="0" dirty="0">
                <a:solidFill>
                  <a:schemeClr val="bg1"/>
                </a:solidFill>
                <a:effectLst>
                  <a:outerShdw blurRad="38100" dist="25400" dir="5400000" algn="tl" rotWithShape="0">
                    <a:srgbClr val="000000">
                      <a:alpha val="43000"/>
                    </a:srgbClr>
                  </a:outerShdw>
                </a:effectLst>
                <a:latin typeface="+mj-lt"/>
                <a:ea typeface="+mj-ea"/>
                <a:cs typeface="+mj-cs"/>
              </a:rPr>
              <a:t> </a:t>
            </a:r>
            <a:r>
              <a:rPr kumimoji="0" lang="en-US" sz="4400" b="1" kern="1200" cap="none" spc="0" normalizeH="0" baseline="0" noProof="0" dirty="0" err="1">
                <a:solidFill>
                  <a:schemeClr val="bg1"/>
                </a:solidFill>
                <a:effectLst>
                  <a:outerShdw blurRad="38100" dist="25400" dir="5400000" algn="tl" rotWithShape="0">
                    <a:srgbClr val="000000">
                      <a:alpha val="43000"/>
                    </a:srgbClr>
                  </a:outerShdw>
                </a:effectLst>
                <a:latin typeface="+mj-lt"/>
                <a:ea typeface="+mj-ea"/>
                <a:cs typeface="+mj-cs"/>
              </a:rPr>
              <a:t>Nasional</a:t>
            </a:r>
            <a:endParaRPr kumimoji="0" lang="en-US" sz="4400" b="1" kern="1200" cap="none" spc="0" normalizeH="0" baseline="0" noProof="0" dirty="0">
              <a:solidFill>
                <a:schemeClr val="bg1"/>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6553200" cy="868363"/>
          </a:xfrm>
        </p:spPr>
        <p:txBody>
          <a:bodyPr vert="horz" wrap="square" lIns="0" tIns="45720" rIns="0" bIns="0" numCol="1" anchor="b"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Analisis</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Pendapatan</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Nasional</a:t>
            </a:r>
            <a:endPar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77827" name="Rectangle 3"/>
          <p:cNvSpPr>
            <a:spLocks noGrp="1" noChangeArrowheads="1"/>
          </p:cNvSpPr>
          <p:nvPr>
            <p:ph idx="1"/>
          </p:nvPr>
        </p:nvSpPr>
        <p:spPr>
          <a:xfrm>
            <a:off x="457200" y="1219200"/>
            <a:ext cx="8229600" cy="5105400"/>
          </a:xfrm>
          <a:ln>
            <a:solidFill>
              <a:srgbClr val="000099"/>
            </a:solidFill>
          </a:ln>
        </p:spPr>
        <p:txBody>
          <a:bodyPr vert="horz" wrap="square" lIns="91440" tIns="45720" rIns="91440" bIns="45720" numCol="1" anchor="t" anchorCtr="0" compatLnSpc="1">
            <a:normAutofit/>
          </a:bodyPr>
          <a:lstStyle/>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600" b="1"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600" b="1" i="0" u="none" strike="noStrike" kern="1200" cap="none" spc="0" normalizeH="0" baseline="0" noProof="0" dirty="0">
                <a:ln>
                  <a:noFill/>
                </a:ln>
                <a:solidFill>
                  <a:schemeClr val="tx1"/>
                </a:solidFill>
                <a:effectLst/>
                <a:uLnTx/>
                <a:uFillTx/>
                <a:latin typeface="+mn-lt"/>
                <a:ea typeface="+mn-ea"/>
                <a:cs typeface="+mn-cs"/>
              </a:rPr>
              <a:t> </a:t>
            </a:r>
            <a:r>
              <a:rPr kumimoji="0" lang="en-US" sz="1600" b="1" i="0" u="none" strike="noStrike" kern="1200" cap="none" spc="0" normalizeH="0" baseline="0" noProof="0" dirty="0" err="1">
                <a:ln>
                  <a:noFill/>
                </a:ln>
                <a:solidFill>
                  <a:schemeClr val="tx1"/>
                </a:solidFill>
                <a:effectLst/>
                <a:uLnTx/>
                <a:uFillTx/>
                <a:latin typeface="+mn-lt"/>
                <a:ea typeface="+mn-ea"/>
                <a:cs typeface="+mn-cs"/>
              </a:rPr>
              <a:t>Nasional</a:t>
            </a:r>
            <a:r>
              <a:rPr kumimoji="0" lang="en-US" sz="1600" b="1" i="0" u="none" strike="noStrike" kern="1200" cap="none" spc="0" normalizeH="0" baseline="0" noProof="0" dirty="0">
                <a:ln>
                  <a:noFill/>
                </a:ln>
                <a:solidFill>
                  <a:schemeClr val="tx1"/>
                </a:solidFill>
                <a:effectLst/>
                <a:uLnTx/>
                <a:uFillTx/>
                <a:latin typeface="+mn-lt"/>
                <a:ea typeface="+mn-ea"/>
                <a:cs typeface="+mn-cs"/>
              </a:rPr>
              <a:t> : </a:t>
            </a: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Adalah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jumlah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serta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dihasilkan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oleh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penduduk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suatu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jangka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waktu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satu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tahun</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6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n-lt"/>
                <a:ea typeface="+mn-ea"/>
                <a:cs typeface="+mn-cs"/>
              </a:rPr>
              <a:t>Perbedaan</a:t>
            </a:r>
            <a:r>
              <a:rPr kumimoji="0" lang="en-US" sz="16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n-lt"/>
                <a:ea typeface="+mn-ea"/>
                <a:cs typeface="+mn-cs"/>
              </a:rPr>
              <a:t> </a:t>
            </a:r>
            <a:r>
              <a:rPr kumimoji="0" lang="en-US" sz="16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n-lt"/>
                <a:ea typeface="+mn-ea"/>
                <a:cs typeface="+mn-cs"/>
              </a:rPr>
              <a:t>antara</a:t>
            </a:r>
            <a:r>
              <a:rPr kumimoji="0" lang="en-US" sz="16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n-lt"/>
                <a:ea typeface="+mn-ea"/>
                <a:cs typeface="+mn-cs"/>
              </a:rPr>
              <a:t> GNP </a:t>
            </a:r>
            <a:r>
              <a:rPr kumimoji="0" lang="en-US" sz="1600" b="1"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mn-lt"/>
                <a:ea typeface="+mn-ea"/>
                <a:cs typeface="+mn-cs"/>
              </a:rPr>
              <a:t>dan</a:t>
            </a:r>
            <a:r>
              <a:rPr kumimoji="0" lang="en-US" sz="16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mn-lt"/>
                <a:ea typeface="+mn-ea"/>
                <a:cs typeface="+mn-cs"/>
              </a:rPr>
              <a:t> GDP</a:t>
            </a: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400" b="0" i="0" u="none" strike="noStrike" kern="1200" cap="none" spc="0" normalizeH="0" baseline="0" noProof="0" dirty="0">
                <a:ln>
                  <a:noFill/>
                </a:ln>
                <a:solidFill>
                  <a:schemeClr val="tx1"/>
                </a:solidFill>
                <a:effectLst/>
                <a:uLnTx/>
                <a:uFillTx/>
                <a:latin typeface="+mn-lt"/>
                <a:ea typeface="+mn-ea"/>
                <a:cs typeface="+mn-cs"/>
              </a:rPr>
              <a:t>GDP, </a:t>
            </a:r>
            <a:r>
              <a:rPr kumimoji="0" lang="en-US" sz="1400" b="0" i="0" u="none" strike="noStrike" kern="1200" cap="none" spc="0" normalizeH="0" baseline="0" noProof="0" dirty="0" err="1">
                <a:ln>
                  <a:noFill/>
                </a:ln>
                <a:solidFill>
                  <a:schemeClr val="tx1"/>
                </a:solidFill>
                <a:effectLst/>
                <a:uLnTx/>
                <a:uFillTx/>
                <a:latin typeface="+mn-lt"/>
                <a:ea typeface="+mn-ea"/>
                <a:cs typeface="+mn-cs"/>
              </a:rPr>
              <a:t>jumlah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dihasilkan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oleh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penduduk</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berada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satu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baik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warga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asing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maupun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penduduk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asli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tersebut</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GNP, </a:t>
            </a:r>
            <a:r>
              <a:rPr kumimoji="0" lang="en-US" sz="1400" b="0" i="0" u="none" strike="noStrike" kern="1200" cap="none" spc="0" normalizeH="0" baseline="0" noProof="0" dirty="0" err="1">
                <a:ln>
                  <a:noFill/>
                </a:ln>
                <a:solidFill>
                  <a:schemeClr val="tx1"/>
                </a:solidFill>
                <a:effectLst/>
                <a:uLnTx/>
                <a:uFillTx/>
                <a:latin typeface="+mn-lt"/>
                <a:ea typeface="+mn-ea"/>
                <a:cs typeface="+mn-cs"/>
              </a:rPr>
              <a:t>jumlah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dihasilkan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oleh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penduduk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asli</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berada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satu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maupun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penduduk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asli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negara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tersebut</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berada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luar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neferi</a:t>
            </a:r>
            <a:r>
              <a:rPr kumimoji="0" lang="en-US" sz="1400" b="0" i="0" u="none" strike="noStrike" kern="1200" cap="none" spc="0" normalizeH="0" baseline="0" noProof="0" dirty="0">
                <a:ln>
                  <a:noFill/>
                </a:ln>
                <a:solidFill>
                  <a:schemeClr val="tx1"/>
                </a:solidFill>
                <a:effectLst/>
                <a:uLnTx/>
                <a:uFillTx/>
                <a:latin typeface="+mn-lt"/>
                <a:ea typeface="+mn-ea"/>
                <a:cs typeface="+mn-cs"/>
              </a:rPr>
              <a:t>. GNP </a:t>
            </a:r>
            <a:r>
              <a:rPr kumimoji="0" lang="en-US" sz="1400" b="0" i="0" u="none" strike="noStrike" kern="1200" cap="none" spc="0" normalizeH="0" baseline="0" noProof="0" dirty="0" err="1">
                <a:ln>
                  <a:noFill/>
                </a:ln>
                <a:solidFill>
                  <a:schemeClr val="tx1"/>
                </a:solidFill>
                <a:effectLst/>
                <a:uLnTx/>
                <a:uFillTx/>
                <a:latin typeface="+mn-lt"/>
                <a:ea typeface="+mn-ea"/>
                <a:cs typeface="+mn-cs"/>
              </a:rPr>
              <a:t>berhubungan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a:ln>
                  <a:noFill/>
                </a:ln>
                <a:solidFill>
                  <a:schemeClr val="tx1"/>
                </a:solidFill>
                <a:effectLst/>
                <a:uLnTx/>
                <a:uFillTx/>
                <a:latin typeface="+mn-lt"/>
                <a:ea typeface="+mn-ea"/>
                <a:cs typeface="+mn-cs"/>
              </a:rPr>
              <a:t>citizen.</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panose="05000000000000000000" pitchFamily="2" charset="2"/>
              <a:buNone/>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80000"/>
              </a:lnSpc>
              <a:spcBef>
                <a:spcPct val="20000"/>
              </a:spcBef>
              <a:spcAft>
                <a:spcPts val="0"/>
              </a:spcAft>
              <a:buClr>
                <a:schemeClr val="accent3"/>
              </a:buClr>
              <a:buSzPct val="95000"/>
              <a:buFont typeface="Wingdings 2" panose="05020102010507070707"/>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Nasional</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merupakan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salah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satu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indikator</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digunakan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pembanding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tingkat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kesejahteraan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antar</a:t>
            </a:r>
            <a:r>
              <a:rPr kumimoji="0" lang="en-US" sz="1400" b="0" i="0" u="none" strike="noStrike" kern="1200" cap="none" spc="0" normalizeH="0" baseline="0" noProof="0" dirty="0">
                <a:ln>
                  <a:noFill/>
                </a:ln>
                <a:solidFill>
                  <a:schemeClr val="tx1"/>
                </a:solidFill>
                <a:effectLst/>
                <a:uLnTx/>
                <a:uFillTx/>
                <a:latin typeface="+mn-lt"/>
                <a:ea typeface="+mn-ea"/>
                <a:cs typeface="+mn-cs"/>
              </a:rPr>
              <a:t> Negara. Agar </a:t>
            </a:r>
            <a:r>
              <a:rPr kumimoji="0" lang="en-US" sz="1400" b="0" i="0" u="none" strike="noStrike" kern="1200" cap="none" spc="0" normalizeH="0" baseline="0" noProof="0" dirty="0" err="1">
                <a:ln>
                  <a:noFill/>
                </a:ln>
                <a:solidFill>
                  <a:schemeClr val="tx1"/>
                </a:solidFill>
                <a:effectLst/>
                <a:uLnTx/>
                <a:uFillTx/>
                <a:latin typeface="+mn-lt"/>
                <a:ea typeface="+mn-ea"/>
                <a:cs typeface="+mn-cs"/>
              </a:rPr>
              <a:t>memiliki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tingkat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akurasi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ukuran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kesejahteraan</a:t>
            </a:r>
            <a:r>
              <a:rPr kumimoji="0" lang="en-US" sz="1400" b="0" i="0" u="none" strike="noStrike" kern="1200" cap="none" spc="0" normalizeH="0" baseline="0" noProof="0" dirty="0">
                <a:ln>
                  <a:noFill/>
                </a:ln>
                <a:solidFill>
                  <a:schemeClr val="tx1"/>
                </a:solidFill>
                <a:effectLst/>
                <a:uLnTx/>
                <a:uFillTx/>
                <a:latin typeface="+mn-lt"/>
                <a:ea typeface="+mn-ea"/>
                <a:cs typeface="+mn-cs"/>
              </a:rPr>
              <a:t> yang </a:t>
            </a:r>
            <a:r>
              <a:rPr kumimoji="0" lang="en-US" sz="1400" b="0" i="0" u="none" strike="noStrike" kern="1200" cap="none" spc="0" normalizeH="0" baseline="0" noProof="0" dirty="0" err="1">
                <a:ln>
                  <a:noFill/>
                </a:ln>
                <a:solidFill>
                  <a:schemeClr val="tx1"/>
                </a:solidFill>
                <a:effectLst/>
                <a:uLnTx/>
                <a:uFillTx/>
                <a:latin typeface="+mn-lt"/>
                <a:ea typeface="+mn-ea"/>
                <a:cs typeface="+mn-cs"/>
              </a:rPr>
              <a:t>baik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biasanya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Nasional</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ini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dibagi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tingkat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populasi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sehingga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nantinya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didapatkan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variabel</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Perkapita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Nasional</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dapat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dihitung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mencari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a:ln>
                  <a:noFill/>
                </a:ln>
                <a:solidFill>
                  <a:schemeClr val="tx1"/>
                </a:solidFill>
                <a:effectLst/>
                <a:uLnTx/>
                <a:uFillTx/>
                <a:latin typeface="+mn-lt"/>
                <a:ea typeface="+mn-ea"/>
                <a:cs typeface="+mn-cs"/>
              </a:rPr>
              <a:t>Gross Domestic Product (GDP) </a:t>
            </a:r>
            <a:r>
              <a:rPr kumimoji="0" lang="en-US" sz="1400" b="0" i="0" u="none" strike="noStrike" kern="1200" cap="none" spc="0" normalizeH="0" baseline="0" noProof="0" dirty="0" err="1">
                <a:ln>
                  <a:noFill/>
                </a:ln>
                <a:solidFill>
                  <a:schemeClr val="tx1"/>
                </a:solidFill>
                <a:effectLst/>
                <a:uLnTx/>
                <a:uFillTx/>
                <a:latin typeface="+mn-lt"/>
                <a:ea typeface="+mn-ea"/>
                <a:cs typeface="+mn-cs"/>
              </a:rPr>
              <a:t>atau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produk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domestik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bruto</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Terdapat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menghitung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GDP: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panose="05020102010507070707"/>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7015" algn="l" defTabSz="914400" rtl="0" eaLnBrk="1" fontAlgn="auto" latinLnBrk="0" hangingPunct="1">
              <a:lnSpc>
                <a:spcPct val="50000"/>
              </a:lnSpc>
              <a:spcBef>
                <a:spcPct val="20000"/>
              </a:spcBef>
              <a:spcAft>
                <a:spcPts val="0"/>
              </a:spcAft>
              <a:buClr>
                <a:schemeClr val="accent1"/>
              </a:buClr>
              <a:buSzPct val="85000"/>
              <a:buFont typeface="Wingdings 2" panose="05020102010507070707"/>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1.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0" u="none" strike="noStrike" kern="1200" cap="none" spc="0" normalizeH="0" baseline="0" noProof="0" dirty="0">
                <a:ln>
                  <a:noFill/>
                </a:ln>
                <a:solidFill>
                  <a:schemeClr val="tx1"/>
                </a:solidFill>
                <a:effectLst/>
                <a:uLnTx/>
                <a:uFillTx/>
                <a:latin typeface="+mn-lt"/>
                <a:ea typeface="+mn-ea"/>
                <a:cs typeface="+mn-cs"/>
              </a:rPr>
              <a:t>  (Output </a:t>
            </a:r>
            <a:r>
              <a:rPr kumimoji="0" lang="en-US" sz="1400" b="0" i="0" u="none" strike="noStrike" kern="1200" cap="none" spc="0" normalizeH="0" baseline="0" noProof="0" dirty="0" err="1">
                <a:ln>
                  <a:noFill/>
                </a:ln>
                <a:solidFill>
                  <a:schemeClr val="tx1"/>
                </a:solidFill>
                <a:effectLst/>
                <a:uLnTx/>
                <a:uFillTx/>
                <a:latin typeface="+mn-lt"/>
                <a:ea typeface="+mn-ea"/>
                <a:cs typeface="+mn-cs"/>
              </a:rPr>
              <a:t>Aopproach</a:t>
            </a:r>
            <a:r>
              <a:rPr kumimoji="0" lang="en-US" sz="1400" b="0" i="0" u="none" strike="noStrike" kern="1200" cap="none" spc="0" normalizeH="0" baseline="0" noProof="0" dirty="0">
                <a:ln>
                  <a:noFill/>
                </a:ln>
                <a:solidFill>
                  <a:schemeClr val="tx1"/>
                </a:solidFill>
                <a:effectLst/>
                <a:uLnTx/>
                <a:uFillTx/>
                <a:latin typeface="+mn-lt"/>
                <a:ea typeface="+mn-ea"/>
                <a:cs typeface="+mn-cs"/>
              </a:rPr>
              <a:t>)</a:t>
            </a:r>
          </a:p>
          <a:p>
            <a:pPr marL="640080" marR="0" lvl="1" indent="-247015" algn="l" defTabSz="914400" rtl="0" eaLnBrk="1" fontAlgn="auto" latinLnBrk="0" hangingPunct="1">
              <a:lnSpc>
                <a:spcPct val="50000"/>
              </a:lnSpc>
              <a:spcBef>
                <a:spcPct val="20000"/>
              </a:spcBef>
              <a:spcAft>
                <a:spcPts val="0"/>
              </a:spcAft>
              <a:buClr>
                <a:schemeClr val="accent1"/>
              </a:buClr>
              <a:buSzPct val="85000"/>
              <a:buFont typeface="Wingdings 2" panose="05020102010507070707"/>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7015" algn="l" defTabSz="914400" rtl="0" eaLnBrk="1" fontAlgn="auto" latinLnBrk="0" hangingPunct="1">
              <a:lnSpc>
                <a:spcPct val="50000"/>
              </a:lnSpc>
              <a:spcBef>
                <a:spcPct val="20000"/>
              </a:spcBef>
              <a:spcAft>
                <a:spcPts val="0"/>
              </a:spcAft>
              <a:buClr>
                <a:schemeClr val="accent1"/>
              </a:buClr>
              <a:buSzPct val="85000"/>
              <a:buFont typeface="Wingdings 2" panose="05020102010507070707"/>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2.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(Income  approach)</a:t>
            </a:r>
          </a:p>
          <a:p>
            <a:pPr marL="640080" marR="0" lvl="1" indent="-247015" algn="l" defTabSz="914400" rtl="0" eaLnBrk="1" fontAlgn="auto" latinLnBrk="0" hangingPunct="1">
              <a:lnSpc>
                <a:spcPct val="50000"/>
              </a:lnSpc>
              <a:spcBef>
                <a:spcPct val="20000"/>
              </a:spcBef>
              <a:spcAft>
                <a:spcPts val="0"/>
              </a:spcAft>
              <a:buClr>
                <a:schemeClr val="accent1"/>
              </a:buClr>
              <a:buSzPct val="85000"/>
              <a:buFont typeface="Wingdings 2" panose="05020102010507070707"/>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7015" algn="l" defTabSz="914400" rtl="0" eaLnBrk="1" fontAlgn="auto" latinLnBrk="0" hangingPunct="1">
              <a:lnSpc>
                <a:spcPct val="50000"/>
              </a:lnSpc>
              <a:spcBef>
                <a:spcPct val="20000"/>
              </a:spcBef>
              <a:spcAft>
                <a:spcPts val="0"/>
              </a:spcAft>
              <a:buClr>
                <a:schemeClr val="accent1"/>
              </a:buClr>
              <a:buSzPct val="85000"/>
              <a:buFont typeface="Wingdings 2" panose="05020102010507070707"/>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3.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Pengeluaran</a:t>
            </a:r>
            <a:r>
              <a:rPr kumimoji="0" lang="en-US" sz="1400" b="0" i="0" u="none" strike="noStrike" kern="1200" cap="none" spc="0" normalizeH="0" baseline="0" noProof="0" dirty="0">
                <a:ln>
                  <a:noFill/>
                </a:ln>
                <a:solidFill>
                  <a:schemeClr val="tx1"/>
                </a:solidFill>
                <a:effectLst/>
                <a:uLnTx/>
                <a:uFillTx/>
                <a:latin typeface="+mn-lt"/>
                <a:ea typeface="+mn-ea"/>
                <a:cs typeface="+mn-cs"/>
              </a:rPr>
              <a:t>  (expenditure approach)</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panose="05020102010507070707"/>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panose="05020102010507070707"/>
              <a:buChar char=""/>
              <a:defRPr/>
            </a:pP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33797"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21</a:t>
            </a:fld>
            <a:endParaRPr lang="en-US" altLang="id-ID" sz="1200" dirty="0">
              <a:solidFill>
                <a:srgbClr val="045C75"/>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6553200" cy="868363"/>
          </a:xfrm>
        </p:spPr>
        <p:txBody>
          <a:bodyPr vert="horz" wrap="square" lIns="0" tIns="45720" rIns="0" bIns="0" numCol="1" anchor="b"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Analisis</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Pendapatan</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Nasional</a:t>
            </a:r>
            <a:endPar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34820"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22</a:t>
            </a:fld>
            <a:endParaRPr lang="en-US" altLang="id-ID" sz="1200" dirty="0">
              <a:solidFill>
                <a:srgbClr val="045C75"/>
              </a:solidFill>
            </a:endParaRPr>
          </a:p>
        </p:txBody>
      </p:sp>
      <p:sp>
        <p:nvSpPr>
          <p:cNvPr id="34821" name="Rectangle 1"/>
          <p:cNvSpPr/>
          <p:nvPr/>
        </p:nvSpPr>
        <p:spPr>
          <a:xfrm>
            <a:off x="1066800" y="1524000"/>
            <a:ext cx="7239000" cy="4200525"/>
          </a:xfrm>
          <a:prstGeom prst="rect">
            <a:avLst/>
          </a:prstGeom>
          <a:noFill/>
          <a:ln w="9525">
            <a:noFill/>
          </a:ln>
        </p:spPr>
        <p:txBody>
          <a:bodyPr anchor="ctr" anchorCtr="0">
            <a:spAutoFit/>
          </a:bodyPr>
          <a:lstStyle/>
          <a:p>
            <a:pPr>
              <a:spcAft>
                <a:spcPts val="600"/>
              </a:spcAft>
            </a:pPr>
            <a:r>
              <a:rPr lang="en-US" altLang="id-ID" dirty="0">
                <a:latin typeface="Arial" panose="020B0604020202020204" pitchFamily="34" charset="0"/>
              </a:rPr>
              <a:t>PDB diartikan sebagai nilai keseluruhan semua barang dan jasa yang diproduksi di dalam wilayah tersebut dalam jangka waktu tertentu (biasanya per tahun). PDB berbeda dari produk nasional  bruto karena memasukkan pendapatan faktor produksi dari luar negeri yang bekerja di negara tersebut. </a:t>
            </a:r>
          </a:p>
          <a:p>
            <a:pPr>
              <a:spcAft>
                <a:spcPts val="600"/>
              </a:spcAft>
            </a:pPr>
            <a:r>
              <a:rPr lang="en-US" altLang="id-ID" dirty="0">
                <a:latin typeface="Arial" panose="020B0604020202020204" pitchFamily="34" charset="0"/>
              </a:rPr>
              <a:t>Sehingga PDB hanya menghitung total produksi dari suatu negara tanpa memperhitungkan apakah produksi itu dilakukan dengan memakai faktor produksi dalam negeri atau tidak. Sebaliknya, PNB memperhatikan asal usul faktor produksi yang digunakan.</a:t>
            </a:r>
          </a:p>
          <a:p>
            <a:pPr>
              <a:spcAft>
                <a:spcPts val="600"/>
              </a:spcAft>
            </a:pPr>
            <a:endParaRPr lang="en-US" altLang="id-ID" dirty="0">
              <a:latin typeface="Arial" panose="020B0604020202020204" pitchFamily="34" charset="0"/>
            </a:endParaRPr>
          </a:p>
          <a:p>
            <a:pPr>
              <a:spcAft>
                <a:spcPts val="600"/>
              </a:spcAft>
            </a:pPr>
            <a:r>
              <a:rPr lang="en-US" altLang="id-ID" b="1" dirty="0">
                <a:latin typeface="Arial" panose="020B0604020202020204" pitchFamily="34" charset="0"/>
              </a:rPr>
              <a:t>PDB Nominal</a:t>
            </a:r>
            <a:r>
              <a:rPr lang="en-US" altLang="id-ID" dirty="0">
                <a:latin typeface="Arial" panose="020B0604020202020204" pitchFamily="34" charset="0"/>
              </a:rPr>
              <a:t> merujuk kepada nilai PDB tanpa memperhatikan pengaruh harga. Sedangkan </a:t>
            </a:r>
            <a:r>
              <a:rPr lang="en-US" altLang="id-ID" b="1" dirty="0">
                <a:latin typeface="Arial" panose="020B0604020202020204" pitchFamily="34" charset="0"/>
              </a:rPr>
              <a:t>PDB riil</a:t>
            </a:r>
            <a:r>
              <a:rPr lang="en-US" altLang="id-ID" dirty="0">
                <a:latin typeface="Arial" panose="020B0604020202020204" pitchFamily="34" charset="0"/>
              </a:rPr>
              <a:t> &lt;!-(atau disebut PDB Atas Dasar Harga Konstan)--&gt; mengoreksi angka PDB nominal dengan memasukkan pengaruh dari harga.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Rectangle 2"/>
          <p:cNvSpPr>
            <a:spLocks noGrp="1" noChangeArrowheads="1"/>
          </p:cNvSpPr>
          <p:nvPr>
            <p:ph type="title"/>
          </p:nvPr>
        </p:nvSpPr>
        <p:spPr>
          <a:xfrm>
            <a:off x="609600" y="762000"/>
            <a:ext cx="5638800" cy="83820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40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Bradley Hand ITC" panose="03070402050302030203" pitchFamily="66" charset="0"/>
                <a:ea typeface="+mj-ea"/>
                <a:cs typeface="+mj-cs"/>
              </a:rPr>
              <a:t>Pengertian</a:t>
            </a:r>
            <a:r>
              <a:rPr kumimoji="0" lang="en-US" sz="40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Bradley Hand ITC" panose="03070402050302030203" pitchFamily="66" charset="0"/>
                <a:ea typeface="+mj-ea"/>
                <a:cs typeface="+mj-cs"/>
              </a:rPr>
              <a:t> NI, GNP, GDP </a:t>
            </a:r>
          </a:p>
        </p:txBody>
      </p:sp>
      <p:sp>
        <p:nvSpPr>
          <p:cNvPr id="6" name="Rectangle 3"/>
          <p:cNvSpPr txBox="1">
            <a:spLocks noChangeArrowheads="1"/>
          </p:cNvSpPr>
          <p:nvPr/>
        </p:nvSpPr>
        <p:spPr bwMode="auto">
          <a:xfrm>
            <a:off x="685800" y="1752600"/>
            <a:ext cx="7772400" cy="4114800"/>
          </a:xfrm>
          <a:prstGeom prst="rect">
            <a:avLst/>
          </a:prstGeom>
          <a:noFill/>
          <a:ln w="9525">
            <a:noFill/>
            <a:miter lim="800000"/>
          </a:ln>
        </p:spPr>
        <p:txBody>
          <a:bodyPr/>
          <a:lstStyle/>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000" b="1" i="1" kern="1200" cap="none" spc="0" normalizeH="0" baseline="0" noProof="0" dirty="0">
                <a:latin typeface="+mn-lt"/>
                <a:ea typeface="+mn-ea"/>
                <a:cs typeface="+mn-cs"/>
              </a:rPr>
              <a:t>NI (National Income)</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adalah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keseluruhan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nilai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barang</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jasa</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dihasilkan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oleh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suatu</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dalam</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periode</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tertentu</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dinyatakan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dengan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satuan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uang</a:t>
            </a:r>
            <a:endParaRPr kumimoji="0" lang="en-US" sz="20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000" b="1" i="1" kern="1200" cap="none" spc="0" normalizeH="0" baseline="0" noProof="0" dirty="0">
                <a:latin typeface="+mn-lt"/>
                <a:ea typeface="+mn-ea"/>
                <a:cs typeface="+mn-cs"/>
              </a:rPr>
              <a:t>GNP (Gross National Product</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atau</a:t>
            </a:r>
            <a:r>
              <a:rPr kumimoji="0" lang="en-US" sz="2000" kern="1200" cap="none" spc="0" normalizeH="0" baseline="0" noProof="0" dirty="0">
                <a:latin typeface="+mn-lt"/>
                <a:ea typeface="+mn-ea"/>
                <a:cs typeface="+mn-cs"/>
              </a:rPr>
              <a:t> PNB </a:t>
            </a:r>
            <a:r>
              <a:rPr kumimoji="0" lang="en-US" sz="2000" kern="1200" cap="none" spc="0" normalizeH="0" baseline="0" noProof="0" dirty="0" err="1">
                <a:latin typeface="+mn-lt"/>
                <a:ea typeface="+mn-ea"/>
                <a:cs typeface="+mn-cs"/>
              </a:rPr>
              <a:t>adalah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nilai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barang</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jasa</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diproduksi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oleh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suatu</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negaradalam</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suatu</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periode</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terntentu</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diukur</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dengan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satuan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uang</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mana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penghasil</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barang</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jasa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tersebut</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adalah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penduduk</a:t>
            </a:r>
            <a:r>
              <a:rPr kumimoji="0" lang="en-US" sz="2000" kern="1200" cap="none" spc="0" normalizeH="0" baseline="0" noProof="0" dirty="0">
                <a:latin typeface="+mn-lt"/>
                <a:ea typeface="+mn-ea"/>
                <a:cs typeface="+mn-cs"/>
              </a:rPr>
              <a:t>/</a:t>
            </a:r>
            <a:r>
              <a:rPr kumimoji="0" lang="en-US" sz="2000" kern="1200" cap="none" spc="0" normalizeH="0" baseline="0" noProof="0" dirty="0" err="1">
                <a:latin typeface="+mn-lt"/>
                <a:ea typeface="+mn-ea"/>
                <a:cs typeface="+mn-cs"/>
              </a:rPr>
              <a:t>Warga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dalam</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negeri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tambah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penduduk</a:t>
            </a:r>
            <a:r>
              <a:rPr kumimoji="0" lang="en-US" sz="2000" kern="1200" cap="none" spc="0" normalizeH="0" baseline="0" noProof="0" dirty="0">
                <a:latin typeface="+mn-lt"/>
                <a:ea typeface="+mn-ea"/>
                <a:cs typeface="+mn-cs"/>
              </a:rPr>
              <a:t>/</a:t>
            </a:r>
            <a:r>
              <a:rPr kumimoji="0" lang="en-US" sz="2000" kern="1200" cap="none" spc="0" normalizeH="0" baseline="0" noProof="0" dirty="0" err="1">
                <a:latin typeface="+mn-lt"/>
                <a:ea typeface="+mn-ea"/>
                <a:cs typeface="+mn-cs"/>
              </a:rPr>
              <a:t>warga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tersebut</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luar</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negeri</a:t>
            </a:r>
            <a:endParaRPr kumimoji="0" lang="en-US" sz="2000" kern="1200" cap="none" spc="0" normalizeH="0" baseline="0" noProof="0" dirty="0">
              <a:latin typeface="+mn-lt"/>
              <a:ea typeface="+mn-ea"/>
              <a:cs typeface="+mn-cs"/>
            </a:endParaRPr>
          </a:p>
          <a:p>
            <a:pPr marL="273050" marR="0" indent="-273050" defTabSz="914400">
              <a:lnSpc>
                <a:spcPct val="90000"/>
              </a:lnSpc>
              <a:spcBef>
                <a:spcPct val="20000"/>
              </a:spcBef>
              <a:buClr>
                <a:srgbClr val="0BD0D9"/>
              </a:buClr>
              <a:buSzPct val="95000"/>
              <a:buFont typeface="Wingdings 2" panose="05020102010507070707" pitchFamily="18" charset="2"/>
              <a:buChar char=""/>
              <a:defRPr/>
            </a:pPr>
            <a:r>
              <a:rPr kumimoji="0" lang="en-US" sz="2000" b="1" i="1" kern="1200" cap="none" spc="0" normalizeH="0" baseline="0" noProof="0" dirty="0">
                <a:latin typeface="+mn-lt"/>
                <a:ea typeface="+mn-ea"/>
                <a:cs typeface="+mn-cs"/>
              </a:rPr>
              <a:t>GDP (Gross Domestic product)</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atau</a:t>
            </a:r>
            <a:r>
              <a:rPr kumimoji="0" lang="en-US" sz="2000" kern="1200" cap="none" spc="0" normalizeH="0" baseline="0" noProof="0" dirty="0">
                <a:latin typeface="+mn-lt"/>
                <a:ea typeface="+mn-ea"/>
                <a:cs typeface="+mn-cs"/>
              </a:rPr>
              <a:t> PDB </a:t>
            </a:r>
            <a:r>
              <a:rPr kumimoji="0" lang="en-US" sz="2000" kern="1200" cap="none" spc="0" normalizeH="0" baseline="0" noProof="0" dirty="0" err="1">
                <a:latin typeface="+mn-lt"/>
                <a:ea typeface="+mn-ea"/>
                <a:cs typeface="+mn-cs"/>
              </a:rPr>
              <a:t>dihitung</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dengan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cara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menjumlahkan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semua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hasil</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dari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warga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bersangkutan</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dalam</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negeri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ditambah</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warga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asing</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bekerja</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di</a:t>
            </a:r>
            <a:r>
              <a:rPr kumimoji="0" lang="en-US" sz="2000" kern="1200" cap="none" spc="0" normalizeH="0" baseline="0" noProof="0" dirty="0">
                <a:latin typeface="+mn-lt"/>
                <a:ea typeface="+mn-ea"/>
                <a:cs typeface="+mn-cs"/>
              </a:rPr>
              <a:t> </a:t>
            </a:r>
            <a:r>
              <a:rPr kumimoji="0" lang="en-US" sz="2000" kern="1200" cap="none" spc="0" normalizeH="0" baseline="0" noProof="0" dirty="0" err="1">
                <a:latin typeface="+mn-lt"/>
                <a:ea typeface="+mn-ea"/>
                <a:cs typeface="+mn-cs"/>
              </a:rPr>
              <a:t>negara</a:t>
            </a:r>
            <a:r>
              <a:rPr kumimoji="0" lang="en-US" sz="2000" kern="1200" cap="none" spc="0" normalizeH="0" baseline="0" noProof="0" dirty="0">
                <a:latin typeface="+mn-lt"/>
                <a:ea typeface="+mn-ea"/>
                <a:cs typeface="+mn-cs"/>
              </a:rPr>
              <a:t> yang </a:t>
            </a:r>
            <a:r>
              <a:rPr kumimoji="0" lang="en-US" sz="2000" kern="1200" cap="none" spc="0" normalizeH="0" baseline="0" noProof="0" dirty="0" err="1">
                <a:latin typeface="+mn-lt"/>
                <a:ea typeface="+mn-ea"/>
                <a:cs typeface="+mn-cs"/>
              </a:rPr>
              <a:t>bersangkutan</a:t>
            </a:r>
            <a:endParaRPr kumimoji="0" lang="en-US" sz="2000" kern="1200" cap="none" spc="0" normalizeH="0" baseline="0" noProof="0" dirty="0">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ou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ou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ox(out)">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txBox="1">
            <a:spLocks noGrp="1"/>
          </p:cNvSpPr>
          <p:nvPr>
            <p:ph type="ftr" sz="quarter" idx="11"/>
          </p:nvPr>
        </p:nvSpPr>
        <p:spPr>
          <a:xfrm>
            <a:off x="2667000" y="6248400"/>
            <a:ext cx="4038600" cy="47307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36867"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24</a:t>
            </a:fld>
            <a:endParaRPr lang="en-US" altLang="id-ID" sz="1200" dirty="0">
              <a:solidFill>
                <a:srgbClr val="045C75"/>
              </a:solidFill>
            </a:endParaRPr>
          </a:p>
        </p:txBody>
      </p:sp>
      <p:sp>
        <p:nvSpPr>
          <p:cNvPr id="36868" name="Rectangle 1"/>
          <p:cNvSpPr/>
          <p:nvPr/>
        </p:nvSpPr>
        <p:spPr>
          <a:xfrm>
            <a:off x="838200" y="762000"/>
            <a:ext cx="7772400" cy="5354638"/>
          </a:xfrm>
          <a:prstGeom prst="rect">
            <a:avLst/>
          </a:prstGeom>
          <a:solidFill>
            <a:schemeClr val="tx1"/>
          </a:solidFill>
          <a:ln w="9525">
            <a:noFill/>
          </a:ln>
        </p:spPr>
        <p:txBody>
          <a:bodyPr anchor="ctr" anchorCtr="0">
            <a:spAutoFit/>
          </a:bodyPr>
          <a:lstStyle/>
          <a:p>
            <a:r>
              <a:rPr lang="en-US" altLang="id-ID" dirty="0">
                <a:solidFill>
                  <a:schemeClr val="bg1"/>
                </a:solidFill>
                <a:latin typeface="Arial" panose="020B0604020202020204" pitchFamily="34" charset="0"/>
              </a:rPr>
              <a:t>PDB dapat dihitung dengan memakai dua pendekatan, yaitu pendekatan pengeluaran dan pendekatan pendapatan. Rumus umum untuk PDB dengan pendekatan pengeluaran adalah:</a:t>
            </a:r>
          </a:p>
          <a:p>
            <a:pPr lvl="1"/>
            <a:endParaRPr lang="en-US" altLang="id-ID" i="1" dirty="0">
              <a:solidFill>
                <a:schemeClr val="bg1"/>
              </a:solidFill>
              <a:latin typeface="Arial" panose="020B0604020202020204" pitchFamily="34" charset="0"/>
            </a:endParaRPr>
          </a:p>
          <a:p>
            <a:pPr lvl="1"/>
            <a:r>
              <a:rPr lang="en-US" altLang="id-ID" i="1" dirty="0">
                <a:solidFill>
                  <a:schemeClr val="bg1"/>
                </a:solidFill>
                <a:latin typeface="Arial" panose="020B0604020202020204" pitchFamily="34" charset="0"/>
              </a:rPr>
              <a:t>PDB = konsumsi + </a:t>
            </a:r>
            <a:r>
              <a:rPr lang="en-US" altLang="id-ID" i="1" dirty="0">
                <a:solidFill>
                  <a:schemeClr val="bg1"/>
                </a:solidFill>
                <a:latin typeface="Arial" panose="020B0604020202020204" pitchFamily="34" charset="0"/>
                <a:hlinkClick r:id="rId2" tooltip="Investasi"/>
              </a:rPr>
              <a:t>investasi</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3" tooltip="Pengeluaran pemerintah (halaman belum tersedia)"/>
              </a:rPr>
              <a:t>pengeluaran pemerintah</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4" tooltip="Ekspor"/>
              </a:rPr>
              <a:t>ekspor</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5" tooltip="Impor"/>
              </a:rPr>
              <a:t>impor</a:t>
            </a:r>
            <a:r>
              <a:rPr lang="en-US" altLang="id-ID" i="1" dirty="0">
                <a:solidFill>
                  <a:schemeClr val="bg1"/>
                </a:solidFill>
                <a:latin typeface="Arial" panose="020B0604020202020204" pitchFamily="34" charset="0"/>
              </a:rPr>
              <a:t>)</a:t>
            </a:r>
            <a:endParaRPr lang="en-US" altLang="id-ID" dirty="0">
              <a:solidFill>
                <a:schemeClr val="bg1"/>
              </a:solidFill>
              <a:latin typeface="Arial" panose="020B0604020202020204" pitchFamily="34" charset="0"/>
            </a:endParaRPr>
          </a:p>
          <a:p>
            <a:endParaRPr lang="en-US" altLang="id-ID" dirty="0">
              <a:solidFill>
                <a:schemeClr val="bg1"/>
              </a:solidFill>
              <a:latin typeface="Arial" panose="020B0604020202020204" pitchFamily="34" charset="0"/>
            </a:endParaRPr>
          </a:p>
          <a:p>
            <a:r>
              <a:rPr lang="en-US" altLang="id-ID" dirty="0">
                <a:solidFill>
                  <a:schemeClr val="bg1"/>
                </a:solidFill>
                <a:latin typeface="Arial" panose="020B0604020202020204" pitchFamily="34" charset="0"/>
              </a:rPr>
              <a:t>Sementara pendekatan pendapatan menghitung pendapatan yang diterima faktor produksi:</a:t>
            </a:r>
          </a:p>
          <a:p>
            <a:pPr lvl="1"/>
            <a:endParaRPr lang="en-US" altLang="id-ID" i="1" dirty="0">
              <a:solidFill>
                <a:schemeClr val="bg1"/>
              </a:solidFill>
              <a:latin typeface="Arial" panose="020B0604020202020204" pitchFamily="34" charset="0"/>
            </a:endParaRPr>
          </a:p>
          <a:p>
            <a:pPr lvl="1"/>
            <a:r>
              <a:rPr lang="en-US" altLang="id-ID" i="1" dirty="0">
                <a:solidFill>
                  <a:schemeClr val="bg1"/>
                </a:solidFill>
                <a:latin typeface="Arial" panose="020B0604020202020204" pitchFamily="34" charset="0"/>
              </a:rPr>
              <a:t>PDB = </a:t>
            </a:r>
            <a:r>
              <a:rPr lang="en-US" altLang="id-ID" i="1" dirty="0">
                <a:solidFill>
                  <a:schemeClr val="bg1"/>
                </a:solidFill>
                <a:latin typeface="Arial" panose="020B0604020202020204" pitchFamily="34" charset="0"/>
                <a:hlinkClick r:id="rId6" tooltip="Sewa (halaman belum tersedia)"/>
              </a:rPr>
              <a:t>sewa</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7" tooltip="Upah"/>
              </a:rPr>
              <a:t>upah</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8" tooltip="Bunga"/>
              </a:rPr>
              <a:t>bunga</a:t>
            </a:r>
            <a:r>
              <a:rPr lang="en-US" altLang="id-ID" i="1" dirty="0">
                <a:solidFill>
                  <a:schemeClr val="bg1"/>
                </a:solidFill>
                <a:latin typeface="Arial" panose="020B0604020202020204" pitchFamily="34" charset="0"/>
              </a:rPr>
              <a:t> + </a:t>
            </a:r>
            <a:r>
              <a:rPr lang="en-US" altLang="id-ID" i="1" dirty="0">
                <a:solidFill>
                  <a:schemeClr val="bg1"/>
                </a:solidFill>
                <a:latin typeface="Arial" panose="020B0604020202020204" pitchFamily="34" charset="0"/>
                <a:hlinkClick r:id="rId9" tooltip="Laba"/>
              </a:rPr>
              <a:t>laba</a:t>
            </a:r>
            <a:endParaRPr lang="en-US" altLang="id-ID" dirty="0">
              <a:solidFill>
                <a:schemeClr val="bg1"/>
              </a:solidFill>
              <a:latin typeface="Arial" panose="020B0604020202020204" pitchFamily="34" charset="0"/>
            </a:endParaRPr>
          </a:p>
          <a:p>
            <a:r>
              <a:rPr lang="en-US" altLang="id-ID" dirty="0">
                <a:solidFill>
                  <a:schemeClr val="bg1"/>
                </a:solidFill>
                <a:latin typeface="Arial" panose="020B0604020202020204" pitchFamily="34" charset="0"/>
              </a:rPr>
              <a:t>Di mana </a:t>
            </a:r>
            <a:r>
              <a:rPr lang="en-US" altLang="id-ID" dirty="0">
                <a:solidFill>
                  <a:schemeClr val="bg1"/>
                </a:solidFill>
                <a:latin typeface="Arial" panose="020B0604020202020204" pitchFamily="34" charset="0"/>
                <a:hlinkClick r:id="rId6" tooltip="Sewa (halaman belum tersedia)"/>
              </a:rPr>
              <a:t>sewa</a:t>
            </a:r>
            <a:r>
              <a:rPr lang="en-US" altLang="id-ID" dirty="0">
                <a:solidFill>
                  <a:schemeClr val="bg1"/>
                </a:solidFill>
                <a:latin typeface="Arial" panose="020B0604020202020204" pitchFamily="34" charset="0"/>
              </a:rPr>
              <a:t> adalah pendapatan pemilik faktor produksi tetap seperti tanah, </a:t>
            </a:r>
            <a:r>
              <a:rPr lang="en-US" altLang="id-ID" dirty="0">
                <a:solidFill>
                  <a:schemeClr val="bg1"/>
                </a:solidFill>
                <a:latin typeface="Arial" panose="020B0604020202020204" pitchFamily="34" charset="0"/>
                <a:hlinkClick r:id="rId7" tooltip="Upah"/>
              </a:rPr>
              <a:t>upah</a:t>
            </a:r>
            <a:r>
              <a:rPr lang="en-US" altLang="id-ID" dirty="0">
                <a:solidFill>
                  <a:schemeClr val="bg1"/>
                </a:solidFill>
                <a:latin typeface="Arial" panose="020B0604020202020204" pitchFamily="34" charset="0"/>
              </a:rPr>
              <a:t> untuk tenaga kerja, </a:t>
            </a:r>
            <a:r>
              <a:rPr lang="en-US" altLang="id-ID" dirty="0">
                <a:solidFill>
                  <a:schemeClr val="bg1"/>
                </a:solidFill>
                <a:latin typeface="Arial" panose="020B0604020202020204" pitchFamily="34" charset="0"/>
                <a:hlinkClick r:id="rId8" tooltip="Bunga"/>
              </a:rPr>
              <a:t>bunga</a:t>
            </a:r>
            <a:r>
              <a:rPr lang="en-US" altLang="id-ID" dirty="0">
                <a:solidFill>
                  <a:schemeClr val="bg1"/>
                </a:solidFill>
                <a:latin typeface="Arial" panose="020B0604020202020204" pitchFamily="34" charset="0"/>
              </a:rPr>
              <a:t> untuk pemilik modal, dan </a:t>
            </a:r>
            <a:r>
              <a:rPr lang="en-US" altLang="id-ID" dirty="0">
                <a:solidFill>
                  <a:schemeClr val="bg1"/>
                </a:solidFill>
                <a:latin typeface="Arial" panose="020B0604020202020204" pitchFamily="34" charset="0"/>
                <a:hlinkClick r:id="rId9" tooltip="Laba"/>
              </a:rPr>
              <a:t>laba</a:t>
            </a:r>
            <a:r>
              <a:rPr lang="en-US" altLang="id-ID" dirty="0">
                <a:solidFill>
                  <a:schemeClr val="bg1"/>
                </a:solidFill>
                <a:latin typeface="Arial" panose="020B0604020202020204" pitchFamily="34" charset="0"/>
              </a:rPr>
              <a:t> untuk pengusaha.</a:t>
            </a:r>
          </a:p>
          <a:p>
            <a:endParaRPr lang="en-US" altLang="id-ID" dirty="0">
              <a:solidFill>
                <a:schemeClr val="bg1"/>
              </a:solidFill>
              <a:latin typeface="Arial" panose="020B0604020202020204" pitchFamily="34" charset="0"/>
            </a:endParaRPr>
          </a:p>
          <a:p>
            <a:r>
              <a:rPr lang="en-US" altLang="id-ID" dirty="0">
                <a:solidFill>
                  <a:schemeClr val="bg1"/>
                </a:solidFill>
                <a:latin typeface="Arial" panose="020B0604020202020204" pitchFamily="34" charset="0"/>
              </a:rPr>
              <a:t>Secara teori, PDB dengan pendekatan pengeluaran dan pendapatan harus menghasilkan </a:t>
            </a:r>
            <a:r>
              <a:rPr lang="en-US" altLang="id-ID" dirty="0">
                <a:solidFill>
                  <a:srgbClr val="FFFF00"/>
                </a:solidFill>
                <a:latin typeface="Arial" panose="020B0604020202020204" pitchFamily="34" charset="0"/>
              </a:rPr>
              <a:t>angka yang sama</a:t>
            </a:r>
            <a:r>
              <a:rPr lang="en-US" altLang="id-ID" dirty="0">
                <a:solidFill>
                  <a:schemeClr val="bg1"/>
                </a:solidFill>
                <a:latin typeface="Arial" panose="020B0604020202020204" pitchFamily="34" charset="0"/>
              </a:rPr>
              <a:t>. Namun karena dalam praktek menghitung PDB dengan pendekatan pendapatan sulit dilakukan, maka yang sering digunakan adalah dengan pendekatan pengeluaran.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428625"/>
            <a:ext cx="8229600" cy="1143000"/>
          </a:xfrm>
          <a:ln/>
        </p:spPr>
        <p:txBody>
          <a:bodyPr vert="horz" wrap="square" lIns="0" tIns="45720" rIns="0" bIns="0" anchor="b" anchorCtr="0"/>
          <a:lstStyle/>
          <a:p>
            <a:pPr eaLnBrk="1" hangingPunct="1"/>
            <a:r>
              <a:rPr lang="en-US" altLang="id-ID" sz="3600" b="1" dirty="0"/>
              <a:t>CARA PERHITUNGAN PENDAPATAN NASIONAL: CARA PENDAPATAN</a:t>
            </a:r>
            <a:endParaRPr lang="en-US" altLang="id-ID" sz="3400" b="1" dirty="0"/>
          </a:p>
        </p:txBody>
      </p:sp>
      <p:sp>
        <p:nvSpPr>
          <p:cNvPr id="5" name="Rectangle 4"/>
          <p:cNvSpPr/>
          <p:nvPr/>
        </p:nvSpPr>
        <p:spPr>
          <a:xfrm>
            <a:off x="714375" y="1785938"/>
            <a:ext cx="7786688" cy="4708525"/>
          </a:xfrm>
          <a:prstGeom prst="rect">
            <a:avLst/>
          </a:prstGeom>
        </p:spPr>
        <p:txBody>
          <a:bodyPr>
            <a:spAutoFit/>
          </a:body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Pendapatan nasional dihitung dari seluruh pendapatan yang diterima pemilik faktor produksi yang disumbangkan kepada rumah tangga produsen selama satu  tahun</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Formula :</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Y = r + i + w + p</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Dimana :</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Y : Pendapatan Nasional </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 :sewa tanah/alam</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 : bunga modal</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netto</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 :upah TK</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 : laba pengusaha/skill</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671513" y="714375"/>
            <a:ext cx="7472362" cy="714375"/>
          </a:xfrm>
          <a:ln/>
        </p:spPr>
        <p:txBody>
          <a:bodyPr vert="horz" wrap="square" lIns="0" tIns="45720" rIns="0" bIns="0" anchor="b" anchorCtr="0"/>
          <a:lstStyle/>
          <a:p>
            <a:pPr eaLnBrk="1" hangingPunct="1"/>
            <a:r>
              <a:rPr lang="en-US" altLang="id-ID" sz="3600" b="1" dirty="0">
                <a:latin typeface="Arial" panose="020B0604020202020204" pitchFamily="34" charset="0"/>
              </a:rPr>
              <a:t>OVERVIEW PERHITUNGAN GDP</a:t>
            </a:r>
            <a:endParaRPr lang="en-US" altLang="id-ID" sz="3400" b="1" dirty="0"/>
          </a:p>
        </p:txBody>
      </p:sp>
      <p:graphicFrame>
        <p:nvGraphicFramePr>
          <p:cNvPr id="16438" name="Group 54"/>
          <p:cNvGraphicFramePr>
            <a:graphicFrameLocks noGrp="1"/>
          </p:cNvGraphicFramePr>
          <p:nvPr/>
        </p:nvGraphicFramePr>
        <p:xfrm>
          <a:off x="785813" y="1714500"/>
          <a:ext cx="7572375" cy="4221163"/>
        </p:xfrm>
        <a:graphic>
          <a:graphicData uri="http://schemas.openxmlformats.org/drawingml/2006/table">
            <a:tbl>
              <a:tblPr/>
              <a:tblGrid>
                <a:gridCol w="425450">
                  <a:extLst>
                    <a:ext uri="{9D8B030D-6E8A-4147-A177-3AD203B41FA5}">
                      <a16:colId xmlns:a16="http://schemas.microsoft.com/office/drawing/2014/main" val="20000"/>
                    </a:ext>
                  </a:extLst>
                </a:gridCol>
                <a:gridCol w="3360737">
                  <a:extLst>
                    <a:ext uri="{9D8B030D-6E8A-4147-A177-3AD203B41FA5}">
                      <a16:colId xmlns:a16="http://schemas.microsoft.com/office/drawing/2014/main" val="20001"/>
                    </a:ext>
                  </a:extLst>
                </a:gridCol>
                <a:gridCol w="409575">
                  <a:extLst>
                    <a:ext uri="{9D8B030D-6E8A-4147-A177-3AD203B41FA5}">
                      <a16:colId xmlns:a16="http://schemas.microsoft.com/office/drawing/2014/main" val="20002"/>
                    </a:ext>
                  </a:extLst>
                </a:gridCol>
                <a:gridCol w="3376613">
                  <a:extLst>
                    <a:ext uri="{9D8B030D-6E8A-4147-A177-3AD203B41FA5}">
                      <a16:colId xmlns:a16="http://schemas.microsoft.com/office/drawing/2014/main" val="20003"/>
                    </a:ext>
                  </a:extLst>
                </a:gridCol>
              </a:tblGrid>
              <a:tr h="548722">
                <a:tc gridSpan="2">
                  <a:txBody>
                    <a:bodyPr/>
                    <a:lstStyle/>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PENDEKATAN </a:t>
                      </a:r>
                      <a:r>
                        <a:rPr kumimoji="0" lang="en-US" sz="1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PENGELUARAN</a:t>
                      </a: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d-ID"/>
                    </a:p>
                  </a:txBody>
                  <a:tcPr/>
                </a:tc>
                <a:tc gridSpan="2">
                  <a:txBody>
                    <a:bodyPr/>
                    <a:lstStyle/>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PENDEKATAN PENDAPATAN</a:t>
                      </a: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d-ID"/>
                    </a:p>
                  </a:txBody>
                  <a:tcPr/>
                </a:tc>
                <a:extLst>
                  <a:ext uri="{0D108BD9-81ED-4DB2-BD59-A6C34878D82A}">
                    <a16:rowId xmlns:a16="http://schemas.microsoft.com/office/drawing/2014/main" val="10000"/>
                  </a:ext>
                </a:extLst>
              </a:tr>
              <a:tr h="662087">
                <a:tc gridSpan="2">
                  <a:txBody>
                    <a:bodyPr/>
                    <a:lstStyle/>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Komponen GDP</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d-ID"/>
                    </a:p>
                  </a:txBody>
                  <a:tcPr/>
                </a:tc>
                <a:tc gridSpan="2">
                  <a:txBody>
                    <a:bodyPr/>
                    <a:lstStyle/>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Penghasilan/ biaya</a:t>
                      </a:r>
                    </a:p>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sebagai sumber GDP</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d-ID"/>
                    </a:p>
                  </a:txBody>
                  <a:tcPr/>
                </a:tc>
                <a:extLst>
                  <a:ext uri="{0D108BD9-81ED-4DB2-BD59-A6C34878D82A}">
                    <a16:rowId xmlns:a16="http://schemas.microsoft.com/office/drawing/2014/main" val="10001"/>
                  </a:ext>
                </a:extLst>
              </a:tr>
              <a:tr h="662087">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Konsumsi (C)</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Upah, gaji dan pendapatan tenaga kerja lainnya</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2087">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Investasi domestik bruto (I)</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rgbClr val="387026"/>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Bunga, sewa dan pendapatan property lainnya</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2087">
                <a:tc>
                  <a:txBody>
                    <a:bodyPr/>
                    <a:lstStyle/>
                    <a:p>
                      <a:pPr marL="0" marR="0" lvl="0" indent="95250" algn="l"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Pembelian barang dan jasa oleh pemerintah (G)</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rgbClr val="387026"/>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Pajak tidak langsung</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0250">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Ekspor neto (X - M)</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rgbClr val="387026"/>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Penyusutan</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3593">
                <a:tc>
                  <a:txBody>
                    <a:bodyPr/>
                    <a:lstStyle/>
                    <a:p>
                      <a:pPr marL="34290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rgbClr val="387026"/>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Profit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0250">
                <a:tc>
                  <a:txBody>
                    <a:bodyPr/>
                    <a:lstStyle/>
                    <a:p>
                      <a:pPr marL="342900" marR="0" lvl="0" indent="0" algn="l"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165100" algn="just" defTabSz="914400" rtl="0" eaLnBrk="1" fontAlgn="base" latinLnBrk="0" hangingPunct="1">
                        <a:lnSpc>
                          <a:spcPct val="100000"/>
                        </a:lnSpc>
                        <a:spcBef>
                          <a:spcPct val="0"/>
                        </a:spcBef>
                        <a:spcAft>
                          <a:spcPct val="0"/>
                        </a:spcAft>
                        <a:buClrTx/>
                        <a:buSzTx/>
                        <a:buFontTx/>
                        <a:buNone/>
                      </a:pPr>
                      <a:r>
                        <a:rPr kumimoji="0" lang="id-ID" sz="1800" b="0" i="1"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Gross Domestic Product</a:t>
                      </a: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ctr" defTabSz="914400" rtl="0" eaLnBrk="1" fontAlgn="base" latinLnBrk="0" hangingPunct="1">
                        <a:lnSpc>
                          <a:spcPct val="100000"/>
                        </a:lnSpc>
                        <a:spcBef>
                          <a:spcPct val="0"/>
                        </a:spcBef>
                        <a:spcAft>
                          <a:spcPct val="0"/>
                        </a:spcAft>
                        <a:buClrTx/>
                        <a:buSzTx/>
                        <a:buFontTx/>
                        <a:buNone/>
                      </a:pPr>
                      <a:r>
                        <a:rPr kumimoji="0" lang="id-ID" sz="1800" b="0" i="0" u="none" strike="noStrike" cap="none" normalizeH="0" baseline="0">
                          <a:ln>
                            <a:noFill/>
                          </a:ln>
                          <a:solidFill>
                            <a:srgbClr val="387026"/>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0" algn="just" defTabSz="914400" rtl="0" eaLnBrk="1" fontAlgn="base" latinLnBrk="0" hangingPunct="1">
                        <a:lnSpc>
                          <a:spcPct val="100000"/>
                        </a:lnSpc>
                        <a:spcBef>
                          <a:spcPct val="0"/>
                        </a:spcBef>
                        <a:spcAft>
                          <a:spcPct val="0"/>
                        </a:spcAft>
                        <a:buClrTx/>
                        <a:buSzTx/>
                        <a:buFontTx/>
                        <a:buNone/>
                      </a:pPr>
                      <a:r>
                        <a:rPr kumimoji="0" lang="id-ID" sz="1800" b="0" i="1"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Gross Domestic Product</a:t>
                      </a:r>
                      <a:endParaRPr kumimoji="0" lang="id-ID" sz="1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Grp="1" noChangeArrowheads="1"/>
          </p:cNvSpPr>
          <p:nvPr>
            <p:ph type="title"/>
          </p:nvPr>
        </p:nvSpPr>
        <p:spPr>
          <a:xfrm>
            <a:off x="762000" y="457200"/>
            <a:ext cx="6172200" cy="639763"/>
          </a:xfrm>
        </p:spPr>
        <p:txBody>
          <a:bodyPr vert="horz" wrap="square" lIns="0" tIns="45720" rIns="0" bIns="0" numCol="1" anchor="b" anchorCtr="0" compatLnSpc="1">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mj-lt"/>
                <a:ea typeface="+mj-ea"/>
                <a:cs typeface="+mj-cs"/>
              </a:rPr>
              <a:t>Pendekatan</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mj-lt"/>
                <a:ea typeface="+mj-ea"/>
                <a:cs typeface="+mj-cs"/>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mj-lt"/>
                <a:ea typeface="+mj-ea"/>
                <a:cs typeface="+mj-cs"/>
              </a:rPr>
              <a:t>produksi</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mj-lt"/>
                <a:ea typeface="+mj-ea"/>
                <a:cs typeface="+mj-cs"/>
              </a:rPr>
              <a:t> (Output Approach)</a:t>
            </a:r>
          </a:p>
        </p:txBody>
      </p:sp>
      <p:sp>
        <p:nvSpPr>
          <p:cNvPr id="22531" name="Rectangle 3"/>
          <p:cNvSpPr>
            <a:spLocks noGrp="1" noChangeArrowheads="1"/>
          </p:cNvSpPr>
          <p:nvPr>
            <p:ph idx="1"/>
          </p:nvPr>
        </p:nvSpPr>
        <p:spPr bwMode="auto">
          <a:xfrm>
            <a:off x="685800" y="1219200"/>
            <a:ext cx="7772400" cy="4800600"/>
          </a:xfrm>
          <a:ln>
            <a:solidFill>
              <a:srgbClr val="000099"/>
            </a:solidFill>
            <a:miter lim="800000"/>
          </a:ln>
          <a:effectLst/>
          <a:scene3d>
            <a:camera prst="orthographicFront"/>
            <a:lightRig rig="balanced" dir="t"/>
          </a:scene3d>
          <a:sp3d prstMaterial="plastic"/>
        </p:spPr>
        <p:txBody>
          <a:bodyPr vert="horz" wrap="square" lIns="91440" tIns="45720" rIns="91440" bIns="45720" numCol="1" anchor="t" anchorCtr="0" compatLnSpc="1"/>
          <a:lstStyle/>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9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Produksi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menghitung</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jumlah</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seluruh</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produksi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dan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jasa</a:t>
            </a:r>
            <a:r>
              <a:rPr kumimoji="0" lang="en-US" sz="1600" b="0" i="0" u="none" strike="noStrike" kern="1200" cap="none" spc="0" normalizeH="0" baseline="0" noProof="0" dirty="0">
                <a:ln>
                  <a:noFill/>
                </a:ln>
                <a:solidFill>
                  <a:schemeClr val="tx1"/>
                </a:solidFill>
                <a:effectLst/>
                <a:uLnTx/>
                <a:uFillTx/>
                <a:latin typeface="+mn-lt"/>
                <a:ea typeface="+mn-ea"/>
                <a:cs typeface="+mn-cs"/>
              </a:rPr>
              <a:t> final </a:t>
            </a:r>
            <a:r>
              <a:rPr kumimoji="0" lang="en-US" sz="1600" b="0" i="0" u="none" strike="noStrike" kern="1200" cap="none" spc="0" normalizeH="0" baseline="0" noProof="0" dirty="0" err="1">
                <a:ln>
                  <a:noFill/>
                </a:ln>
                <a:solidFill>
                  <a:schemeClr val="tx1"/>
                </a:solidFill>
                <a:effectLst/>
                <a:uLnTx/>
                <a:uFillTx/>
                <a:latin typeface="+mn-lt"/>
                <a:ea typeface="+mn-ea"/>
                <a:cs typeface="+mn-cs"/>
              </a:rPr>
              <a:t>oleh</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suatu</a:t>
            </a:r>
            <a:r>
              <a:rPr kumimoji="0" lang="en-US" sz="1600" b="0" i="0" u="none" strike="noStrike" kern="1200" cap="none" spc="0" normalizeH="0" baseline="0" noProof="0" dirty="0">
                <a:ln>
                  <a:noFill/>
                </a:ln>
                <a:solidFill>
                  <a:schemeClr val="tx1"/>
                </a:solidFill>
                <a:effectLst/>
                <a:uLnTx/>
                <a:uFillTx/>
                <a:latin typeface="+mn-lt"/>
                <a:ea typeface="+mn-ea"/>
                <a:cs typeface="+mn-cs"/>
              </a:rPr>
              <a:t> Negara </a:t>
            </a:r>
            <a:r>
              <a:rPr kumimoji="0" lang="en-US" sz="1600" b="0" i="0" u="none" strike="noStrike" kern="1200" cap="none" spc="0" normalizeH="0" baseline="0" noProof="0" dirty="0" err="1">
                <a:ln>
                  <a:noFill/>
                </a:ln>
                <a:solidFill>
                  <a:schemeClr val="tx1"/>
                </a:solidFill>
                <a:effectLst/>
                <a:uLnTx/>
                <a:uFillTx/>
                <a:latin typeface="+mn-lt"/>
                <a:ea typeface="+mn-ea"/>
                <a:cs typeface="+mn-cs"/>
              </a:rPr>
              <a:t>selama</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satu</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tahun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Rumus</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matematis</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ini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a:t>
            </a:r>
          </a:p>
          <a:p>
            <a:pPr marL="1462405" marR="0" lvl="4" indent="-209550" algn="l" defTabSz="914400" rtl="0" eaLnBrk="1" fontAlgn="base" latinLnBrk="0" hangingPunct="1">
              <a:lnSpc>
                <a:spcPct val="80000"/>
              </a:lnSpc>
              <a:spcBef>
                <a:spcPct val="20000"/>
              </a:spcBef>
              <a:spcAft>
                <a:spcPct val="0"/>
              </a:spcAft>
              <a:buClr>
                <a:srgbClr val="10CF9B"/>
              </a:buClr>
              <a:buSzPct val="65000"/>
              <a:buFont typeface="Wingdings 2" panose="05020102010507070707" pitchFamily="18" charset="2"/>
              <a:buChar char=""/>
              <a:defRPr/>
            </a:pPr>
            <a:r>
              <a:rPr kumimoji="0" lang="en-US" sz="1600" b="1" i="0" u="none" strike="noStrike" kern="1200" cap="none" spc="0" normalizeH="0" baseline="0" noProof="0" dirty="0">
                <a:ln>
                  <a:noFill/>
                </a:ln>
                <a:solidFill>
                  <a:schemeClr val="tx1"/>
                </a:solidFill>
                <a:effectLst/>
                <a:uLnTx/>
                <a:uFillTx/>
                <a:latin typeface="+mn-lt"/>
                <a:ea typeface="+mn-ea"/>
                <a:cs typeface="+mn-cs"/>
              </a:rPr>
              <a:t>Y=ΣP1Q1  </a:t>
            </a:r>
            <a:r>
              <a:rPr kumimoji="0" lang="en-US" sz="1600" b="1" i="0" u="none" strike="noStrike" kern="1200" cap="none" spc="0" normalizeH="0" baseline="0" noProof="0" dirty="0" err="1">
                <a:ln>
                  <a:noFill/>
                </a:ln>
                <a:solidFill>
                  <a:schemeClr val="tx1"/>
                </a:solidFill>
                <a:effectLst/>
                <a:uLnTx/>
                <a:uFillTx/>
                <a:latin typeface="+mn-lt"/>
                <a:ea typeface="+mn-ea"/>
                <a:cs typeface="+mn-cs"/>
              </a:rPr>
              <a:t>atau</a:t>
            </a:r>
            <a:r>
              <a:rPr kumimoji="0" lang="en-US" sz="1600" b="1" i="0" u="none" strike="noStrike" kern="1200" cap="none" spc="0" normalizeH="0" baseline="0" noProof="0" dirty="0">
                <a:ln>
                  <a:noFill/>
                </a:ln>
                <a:solidFill>
                  <a:schemeClr val="tx1"/>
                </a:solidFill>
                <a:effectLst/>
                <a:uLnTx/>
                <a:uFillTx/>
                <a:latin typeface="+mn-lt"/>
                <a:ea typeface="+mn-ea"/>
                <a:cs typeface="+mn-cs"/>
              </a:rPr>
              <a:t>  PDB = Σ NT</a:t>
            </a:r>
          </a:p>
          <a:p>
            <a:pPr marL="1462405" marR="0" lvl="4" indent="-209550" algn="l" defTabSz="914400" rtl="0" eaLnBrk="1" fontAlgn="base" latinLnBrk="0" hangingPunct="1">
              <a:lnSpc>
                <a:spcPct val="80000"/>
              </a:lnSpc>
              <a:spcBef>
                <a:spcPct val="20000"/>
              </a:spcBef>
              <a:spcAft>
                <a:spcPct val="0"/>
              </a:spcAft>
              <a:buClr>
                <a:srgbClr val="10CF9B"/>
              </a:buClr>
              <a:buSzPct val="6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NT = NO- NI                   </a:t>
            </a:r>
            <a:r>
              <a:rPr kumimoji="0" lang="en-US" sz="1200" b="0" i="0" u="none" strike="noStrike" kern="1200" cap="none" spc="0" normalizeH="0" baseline="0" noProof="0" dirty="0">
                <a:ln>
                  <a:noFill/>
                </a:ln>
                <a:solidFill>
                  <a:schemeClr val="tx1"/>
                </a:solidFill>
                <a:effectLst/>
                <a:uLnTx/>
                <a:uFillTx/>
                <a:latin typeface="+mn-lt"/>
                <a:ea typeface="+mn-ea"/>
                <a:cs typeface="+mn-cs"/>
              </a:rPr>
              <a:t>I = </a:t>
            </a:r>
            <a:r>
              <a:rPr kumimoji="0" lang="en-US" sz="1200" b="0" i="0" u="none" strike="noStrike" kern="1200" cap="none" spc="0" normalizeH="0" baseline="0" noProof="0" dirty="0" err="1">
                <a:ln>
                  <a:noFill/>
                </a:ln>
                <a:solidFill>
                  <a:schemeClr val="tx1"/>
                </a:solidFill>
                <a:effectLst/>
                <a:uLnTx/>
                <a:uFillTx/>
                <a:latin typeface="+mn-lt"/>
                <a:ea typeface="+mn-ea"/>
                <a:cs typeface="+mn-cs"/>
              </a:rPr>
              <a:t>sektor</a:t>
            </a:r>
            <a:r>
              <a:rPr kumimoji="0" lang="en-US" sz="1200" b="0" i="0" u="none" strike="noStrike" kern="1200" cap="none" spc="0" normalizeH="0" baseline="0" noProof="0" dirty="0">
                <a:ln>
                  <a:noFill/>
                </a:ln>
                <a:solidFill>
                  <a:schemeClr val="tx1"/>
                </a:solidFill>
                <a:effectLst/>
                <a:uLnTx/>
                <a:uFillTx/>
                <a:latin typeface="+mn-lt"/>
                <a:ea typeface="+mn-ea"/>
                <a:cs typeface="+mn-cs"/>
              </a:rPr>
              <a:t> </a:t>
            </a:r>
            <a:r>
              <a:rPr kumimoji="0" lang="en-US" sz="1200" b="0" i="0" u="none" strike="noStrike" kern="1200" cap="none" spc="0" normalizeH="0" baseline="0" noProof="0" dirty="0" err="1">
                <a:ln>
                  <a:noFill/>
                </a:ln>
                <a:solidFill>
                  <a:schemeClr val="tx1"/>
                </a:solidFill>
                <a:effectLst/>
                <a:uLnTx/>
                <a:uFillTx/>
                <a:latin typeface="+mn-lt"/>
                <a:ea typeface="+mn-ea"/>
                <a:cs typeface="+mn-cs"/>
              </a:rPr>
              <a:t>produksi</a:t>
            </a:r>
            <a:endParaRPr kumimoji="0" lang="en-US" sz="1200" b="0" i="0" u="none" strike="noStrike" kern="1200" cap="none" spc="0" normalizeH="0" baseline="0" noProof="0" dirty="0">
              <a:ln>
                <a:noFill/>
              </a:ln>
              <a:solidFill>
                <a:schemeClr val="tx1"/>
              </a:solidFill>
              <a:effectLst/>
              <a:uLnTx/>
              <a:uFillTx/>
              <a:latin typeface="+mn-lt"/>
              <a:ea typeface="+mn-ea"/>
              <a:cs typeface="+mn-cs"/>
            </a:endParaRPr>
          </a:p>
          <a:p>
            <a:pPr marL="1462405" marR="0" lvl="4" indent="-209550" algn="l" defTabSz="914400" rtl="0" eaLnBrk="1" fontAlgn="base" latinLnBrk="0" hangingPunct="1">
              <a:lnSpc>
                <a:spcPct val="80000"/>
              </a:lnSpc>
              <a:spcBef>
                <a:spcPct val="20000"/>
              </a:spcBef>
              <a:spcAft>
                <a:spcPct val="0"/>
              </a:spcAft>
              <a:buClr>
                <a:srgbClr val="10CF9B"/>
              </a:buClr>
              <a:buSzPct val="65000"/>
              <a:buFont typeface="Wingdings 2" panose="05020102010507070707" pitchFamily="18" charset="2"/>
              <a:buChar char=""/>
              <a:defRPr/>
            </a:pPr>
            <a:r>
              <a:rPr kumimoji="0" lang="en-US" sz="1600" b="0" i="0" u="none" strike="noStrike" kern="1200" cap="none" spc="0" normalizeH="0" baseline="0" noProof="0" dirty="0" err="1">
                <a:ln>
                  <a:noFill/>
                </a:ln>
                <a:solidFill>
                  <a:schemeClr val="tx1"/>
                </a:solidFill>
                <a:effectLst/>
                <a:uLnTx/>
                <a:uFillTx/>
                <a:latin typeface="+mn-lt"/>
                <a:ea typeface="+mn-ea"/>
                <a:cs typeface="+mn-cs"/>
              </a:rPr>
              <a:t>Dimana</a:t>
            </a:r>
            <a:r>
              <a:rPr kumimoji="0" lang="en-US" sz="1600" b="0" i="0" u="none" strike="noStrike" kern="1200" cap="none" spc="0" normalizeH="0" baseline="0" noProof="0" dirty="0">
                <a:ln>
                  <a:noFill/>
                </a:ln>
                <a:solidFill>
                  <a:schemeClr val="tx1"/>
                </a:solidFill>
                <a:effectLst/>
                <a:uLnTx/>
                <a:uFillTx/>
                <a:latin typeface="+mn-lt"/>
                <a:ea typeface="+mn-ea"/>
                <a:cs typeface="+mn-cs"/>
              </a:rPr>
              <a:t> = NT = </a:t>
            </a:r>
            <a:r>
              <a:rPr kumimoji="0" lang="en-US" sz="16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tambah</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a:p>
            <a:pPr marL="1462405" marR="0" lvl="4" indent="-209550" algn="l" defTabSz="914400" rtl="0" eaLnBrk="1" fontAlgn="base" latinLnBrk="0" hangingPunct="1">
              <a:lnSpc>
                <a:spcPct val="80000"/>
              </a:lnSpc>
              <a:spcBef>
                <a:spcPct val="20000"/>
              </a:spcBef>
              <a:spcAft>
                <a:spcPct val="0"/>
              </a:spcAft>
              <a:buClr>
                <a:srgbClr val="10CF9B"/>
              </a:buClr>
              <a:buSzPct val="6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NO = </a:t>
            </a:r>
            <a:r>
              <a:rPr kumimoji="0" lang="en-US" sz="16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600" b="0" i="0" u="none" strike="noStrike" kern="1200" cap="none" spc="0" normalizeH="0" baseline="0" noProof="0" dirty="0">
                <a:ln>
                  <a:noFill/>
                </a:ln>
                <a:solidFill>
                  <a:schemeClr val="tx1"/>
                </a:solidFill>
                <a:effectLst/>
                <a:uLnTx/>
                <a:uFillTx/>
                <a:latin typeface="+mn-lt"/>
                <a:ea typeface="+mn-ea"/>
                <a:cs typeface="+mn-cs"/>
              </a:rPr>
              <a:t> output</a:t>
            </a:r>
          </a:p>
          <a:p>
            <a:pPr marL="1462405" marR="0" lvl="4" indent="-209550" algn="l" defTabSz="914400" rtl="0" eaLnBrk="1" fontAlgn="base" latinLnBrk="0" hangingPunct="1">
              <a:lnSpc>
                <a:spcPct val="80000"/>
              </a:lnSpc>
              <a:spcBef>
                <a:spcPct val="20000"/>
              </a:spcBef>
              <a:spcAft>
                <a:spcPct val="0"/>
              </a:spcAft>
              <a:buClr>
                <a:srgbClr val="10CF9B"/>
              </a:buClr>
              <a:buSzPct val="6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NI  = </a:t>
            </a:r>
            <a:r>
              <a:rPr kumimoji="0" lang="en-US" sz="16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600" b="0" i="0" u="none" strike="noStrike" kern="1200" cap="none" spc="0" normalizeH="0" baseline="0" noProof="0" dirty="0">
                <a:ln>
                  <a:noFill/>
                </a:ln>
                <a:solidFill>
                  <a:schemeClr val="tx1"/>
                </a:solidFill>
                <a:effectLst/>
                <a:uLnTx/>
                <a:uFillTx/>
                <a:latin typeface="+mn-lt"/>
                <a:ea typeface="+mn-ea"/>
                <a:cs typeface="+mn-cs"/>
              </a:rPr>
              <a:t> input </a:t>
            </a:r>
            <a:r>
              <a:rPr kumimoji="0" lang="en-US" sz="1600" b="0" i="0" u="none" strike="noStrike" kern="1200" cap="none" spc="0" normalizeH="0" baseline="0" noProof="0" dirty="0" err="1">
                <a:ln>
                  <a:noFill/>
                </a:ln>
                <a:solidFill>
                  <a:schemeClr val="tx1"/>
                </a:solidFill>
                <a:effectLst/>
                <a:uLnTx/>
                <a:uFillTx/>
                <a:latin typeface="+mn-lt"/>
                <a:ea typeface="+mn-ea"/>
                <a:cs typeface="+mn-cs"/>
              </a:rPr>
              <a:t>antara</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just"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Ternyata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ini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menyebabkan</a:t>
            </a:r>
            <a:r>
              <a:rPr kumimoji="0" lang="en-US" sz="1400" b="0" i="0" u="none" strike="noStrike" kern="1200" cap="none" spc="0" normalizeH="0" baseline="0" noProof="0" dirty="0">
                <a:ln>
                  <a:noFill/>
                </a:ln>
                <a:solidFill>
                  <a:schemeClr val="tx1"/>
                </a:solidFill>
                <a:effectLst/>
                <a:uLnTx/>
                <a:uFillTx/>
                <a:latin typeface="+mn-lt"/>
                <a:ea typeface="+mn-ea"/>
                <a:cs typeface="+mn-cs"/>
              </a:rPr>
              <a:t> double counting </a:t>
            </a:r>
            <a:r>
              <a:rPr kumimoji="0" lang="en-US" sz="1400" b="0" i="0" u="none" strike="noStrike" kern="1200" cap="none" spc="0" normalizeH="0" baseline="0" noProof="0" dirty="0" err="1">
                <a:ln>
                  <a:noFill/>
                </a:ln>
                <a:solidFill>
                  <a:schemeClr val="tx1"/>
                </a:solidFill>
                <a:effectLst/>
                <a:uLnTx/>
                <a:uFillTx/>
                <a:latin typeface="+mn-lt"/>
                <a:ea typeface="+mn-ea"/>
                <a:cs typeface="+mn-cs"/>
              </a:rPr>
              <a:t>karena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ini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memasukan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unsur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400" b="0" i="0" u="none" strike="noStrike" kern="1200" cap="none" spc="0" normalizeH="0" baseline="0" noProof="0" dirty="0">
                <a:ln>
                  <a:noFill/>
                </a:ln>
                <a:solidFill>
                  <a:schemeClr val="tx1"/>
                </a:solidFill>
                <a:effectLst/>
                <a:uLnTx/>
                <a:uFillTx/>
                <a:latin typeface="+mn-lt"/>
                <a:ea typeface="+mn-ea"/>
                <a:cs typeface="+mn-cs"/>
              </a:rPr>
              <a:t> final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barang</a:t>
            </a:r>
            <a:r>
              <a:rPr kumimoji="0" lang="en-US" sz="1400" b="0" i="0" u="none" strike="noStrike" kern="1200" cap="none" spc="0" normalizeH="0" baseline="0" noProof="0" dirty="0">
                <a:ln>
                  <a:noFill/>
                </a:ln>
                <a:solidFill>
                  <a:schemeClr val="tx1"/>
                </a:solidFill>
                <a:effectLst/>
                <a:uLnTx/>
                <a:uFillTx/>
                <a:latin typeface="+mn-lt"/>
                <a:ea typeface="+mn-ea"/>
                <a:cs typeface="+mn-cs"/>
              </a:rPr>
              <a:t> intermediate. </a:t>
            </a:r>
            <a:r>
              <a:rPr kumimoji="0" lang="en-US" sz="1400" b="0" i="0" u="none" strike="noStrike" kern="1200" cap="none" spc="0" normalizeH="0" baseline="0" noProof="0" dirty="0" err="1">
                <a:ln>
                  <a:noFill/>
                </a:ln>
                <a:solidFill>
                  <a:schemeClr val="tx1"/>
                </a:solidFill>
                <a:effectLst/>
                <a:uLnTx/>
                <a:uFillTx/>
                <a:latin typeface="+mn-lt"/>
                <a:ea typeface="+mn-ea"/>
                <a:cs typeface="+mn-cs"/>
              </a:rPr>
              <a:t>Sehingga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terdapat</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baru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untuk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mengatasi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masalah</a:t>
            </a:r>
            <a:r>
              <a:rPr kumimoji="0" lang="en-US" sz="1400" b="0" i="0" u="none" strike="noStrike" kern="1200" cap="none" spc="0" normalizeH="0" baseline="0" noProof="0" dirty="0">
                <a:ln>
                  <a:noFill/>
                </a:ln>
                <a:solidFill>
                  <a:schemeClr val="tx1"/>
                </a:solidFill>
                <a:effectLst/>
                <a:uLnTx/>
                <a:uFillTx/>
                <a:latin typeface="+mn-lt"/>
                <a:ea typeface="+mn-ea"/>
                <a:cs typeface="+mn-cs"/>
              </a:rPr>
              <a:t> double counting </a:t>
            </a:r>
            <a:r>
              <a:rPr kumimoji="0" lang="en-US" sz="1400" b="0" i="0" u="none" strike="noStrike" kern="1200" cap="none" spc="0" normalizeH="0" baseline="0" noProof="0" dirty="0" err="1">
                <a:ln>
                  <a:noFill/>
                </a:ln>
                <a:solidFill>
                  <a:schemeClr val="tx1"/>
                </a:solidFill>
                <a:effectLst/>
                <a:uLnTx/>
                <a:uFillTx/>
                <a:latin typeface="+mn-lt"/>
                <a:ea typeface="+mn-ea"/>
                <a:cs typeface="+mn-cs"/>
              </a:rPr>
              <a:t>ini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yaitu</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tambah</a:t>
            </a:r>
            <a:r>
              <a:rPr kumimoji="0" lang="en-US" sz="1400" b="0" i="0" u="none" strike="noStrike" kern="1200" cap="none" spc="0" normalizeH="0" baseline="0" noProof="0" dirty="0">
                <a:ln>
                  <a:noFill/>
                </a:ln>
                <a:solidFill>
                  <a:schemeClr val="tx1"/>
                </a:solidFill>
                <a:effectLst/>
                <a:uLnTx/>
                <a:uFillTx/>
                <a:latin typeface="+mn-lt"/>
                <a:ea typeface="+mn-ea"/>
                <a:cs typeface="+mn-cs"/>
              </a:rPr>
              <a:t> (value added). </a:t>
            </a:r>
            <a:r>
              <a:rPr kumimoji="0" lang="en-US" sz="1400" b="0" i="0" u="none" strike="noStrike" kern="1200" cap="none" spc="0" normalizeH="0" baseline="0" noProof="0" dirty="0" err="1">
                <a:ln>
                  <a:noFill/>
                </a:ln>
                <a:solidFill>
                  <a:schemeClr val="tx1"/>
                </a:solidFill>
                <a:effectLst/>
                <a:uLnTx/>
                <a:uFillTx/>
                <a:latin typeface="+mn-lt"/>
                <a:ea typeface="+mn-ea"/>
                <a:cs typeface="+mn-cs"/>
              </a:rPr>
              <a:t>Rumus</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matematis</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tambah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1737360" marR="0" lvl="5" indent="-210185" algn="just" defTabSz="914400" rtl="0" eaLnBrk="1" fontAlgn="auto" latinLnBrk="0" hangingPunct="1">
              <a:lnSpc>
                <a:spcPct val="80000"/>
              </a:lnSpc>
              <a:spcBef>
                <a:spcPct val="20000"/>
              </a:spcBef>
              <a:spcAft>
                <a:spcPts val="0"/>
              </a:spcAft>
              <a:buClr>
                <a:schemeClr val="accent5"/>
              </a:buClr>
              <a:buSzPct val="80000"/>
              <a:buFont typeface="Wingdings 2" panose="05020102010507070707"/>
              <a:buChar char=""/>
              <a:defRPr/>
            </a:pPr>
            <a:r>
              <a:rPr kumimoji="0" lang="en-US" sz="1600" b="1" i="0" u="none" strike="noStrike" kern="1200" cap="none" spc="0" normalizeH="0" baseline="0" noProof="0" dirty="0">
                <a:ln>
                  <a:noFill/>
                </a:ln>
                <a:solidFill>
                  <a:schemeClr val="tx1"/>
                </a:solidFill>
                <a:effectLst/>
                <a:uLnTx/>
                <a:uFillTx/>
                <a:latin typeface="+mn-lt"/>
                <a:ea typeface="+mn-ea"/>
                <a:cs typeface="+mn-cs"/>
              </a:rPr>
              <a:t>Y=</a:t>
            </a:r>
            <a:r>
              <a:rPr kumimoji="0" lang="en-US" sz="1600" b="1" i="0" u="none" strike="noStrike" kern="1200" cap="none" spc="0" normalizeH="0" baseline="0" noProof="0" dirty="0" err="1">
                <a:ln>
                  <a:noFill/>
                </a:ln>
                <a:solidFill>
                  <a:schemeClr val="tx1"/>
                </a:solidFill>
                <a:effectLst/>
                <a:uLnTx/>
                <a:uFillTx/>
                <a:latin typeface="+mn-lt"/>
                <a:ea typeface="+mn-ea"/>
                <a:cs typeface="+mn-cs"/>
              </a:rPr>
              <a:t>ΣVA</a:t>
            </a:r>
            <a:r>
              <a:rPr kumimoji="0" lang="en-US" sz="1600" b="1" i="1" u="none" strike="noStrike" kern="1200" cap="none" spc="0" normalizeH="0" baseline="0" noProof="0" dirty="0" err="1">
                <a:ln>
                  <a:noFill/>
                </a:ln>
                <a:solidFill>
                  <a:schemeClr val="tx1"/>
                </a:solidFill>
                <a:effectLst/>
                <a:uLnTx/>
                <a:uFillTx/>
                <a:latin typeface="+mn-lt"/>
                <a:ea typeface="+mn-ea"/>
                <a:cs typeface="+mn-cs"/>
              </a:rPr>
              <a:t>i</a:t>
            </a:r>
            <a:r>
              <a:rPr kumimoji="0" lang="en-US" sz="1600" b="1" i="1"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just"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14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just"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Untuk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menghindari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tumpang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tindih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pada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pendekatan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tambah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Perekonomian</a:t>
            </a:r>
            <a:r>
              <a:rPr kumimoji="0" lang="en-US" sz="1400" b="0" i="0" u="none" strike="noStrike" kern="1200" cap="none" spc="0" normalizeH="0" baseline="0" noProof="0" dirty="0">
                <a:ln>
                  <a:noFill/>
                </a:ln>
                <a:solidFill>
                  <a:schemeClr val="tx1"/>
                </a:solidFill>
                <a:effectLst/>
                <a:uLnTx/>
                <a:uFillTx/>
                <a:latin typeface="+mn-lt"/>
                <a:ea typeface="+mn-ea"/>
                <a:cs typeface="+mn-cs"/>
              </a:rPr>
              <a:t> Indonesia </a:t>
            </a:r>
            <a:r>
              <a:rPr kumimoji="0" lang="en-US" sz="1400" b="0" i="0" u="none" strike="noStrike" kern="1200" cap="none" spc="0" normalizeH="0" baseline="0" noProof="0" dirty="0" err="1">
                <a:ln>
                  <a:noFill/>
                </a:ln>
                <a:solidFill>
                  <a:schemeClr val="tx1"/>
                </a:solidFill>
                <a:effectLst/>
                <a:uLnTx/>
                <a:uFillTx/>
                <a:latin typeface="+mn-lt"/>
                <a:ea typeface="+mn-ea"/>
                <a:cs typeface="+mn-cs"/>
              </a:rPr>
              <a:t>dibagi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menjadi</a:t>
            </a:r>
            <a:r>
              <a:rPr kumimoji="0" lang="en-US" sz="1400" b="0" i="0" u="none" strike="noStrike" kern="1200" cap="none" spc="0" normalizeH="0" baseline="0" noProof="0" dirty="0">
                <a:ln>
                  <a:noFill/>
                </a:ln>
                <a:solidFill>
                  <a:schemeClr val="tx1"/>
                </a:solidFill>
                <a:effectLst/>
                <a:uLnTx/>
                <a:uFillTx/>
                <a:latin typeface="+mn-lt"/>
                <a:ea typeface="+mn-ea"/>
                <a:cs typeface="+mn-cs"/>
              </a:rPr>
              <a:t> 9 </a:t>
            </a:r>
            <a:r>
              <a:rPr kumimoji="0" lang="en-US" sz="1400" b="0" i="0" u="none" strike="noStrike" kern="1200" cap="none" spc="0" normalizeH="0" baseline="0" noProof="0" dirty="0" err="1">
                <a:ln>
                  <a:noFill/>
                </a:ln>
                <a:solidFill>
                  <a:schemeClr val="tx1"/>
                </a:solidFill>
                <a:effectLst/>
                <a:uLnTx/>
                <a:uFillTx/>
                <a:latin typeface="+mn-lt"/>
                <a:ea typeface="+mn-ea"/>
                <a:cs typeface="+mn-cs"/>
              </a:rPr>
              <a:t>sektor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just" defTabSz="914400" rtl="0" eaLnBrk="1" fontAlgn="base" latinLnBrk="0" hangingPunct="1">
              <a:lnSpc>
                <a:spcPct val="55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1.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Pertambangan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Penggalian</a:t>
            </a:r>
            <a:r>
              <a:rPr kumimoji="0" lang="en-US" sz="1400" b="0" i="0" u="none" strike="noStrike" kern="1200" cap="none" spc="0" normalizeH="0" baseline="0" noProof="0" dirty="0">
                <a:ln>
                  <a:noFill/>
                </a:ln>
                <a:solidFill>
                  <a:schemeClr val="tx1"/>
                </a:solidFill>
                <a:effectLst/>
                <a:uLnTx/>
                <a:uFillTx/>
                <a:latin typeface="+mn-lt"/>
                <a:ea typeface="+mn-ea"/>
                <a:cs typeface="+mn-cs"/>
              </a:rPr>
              <a:t> ; 2.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Pertanian</a:t>
            </a:r>
            <a:r>
              <a:rPr kumimoji="0" lang="en-US" sz="1400" b="0" i="0" u="none" strike="noStrike" kern="1200" cap="none" spc="0" normalizeH="0" baseline="0" noProof="0" dirty="0">
                <a:ln>
                  <a:noFill/>
                </a:ln>
                <a:solidFill>
                  <a:schemeClr val="tx1"/>
                </a:solidFill>
                <a:effectLst/>
                <a:uLnTx/>
                <a:uFillTx/>
                <a:latin typeface="+mn-lt"/>
                <a:ea typeface="+mn-ea"/>
                <a:cs typeface="+mn-cs"/>
              </a:rPr>
              <a:t> ; 3. </a:t>
            </a:r>
            <a:r>
              <a:rPr kumimoji="0" lang="en-US" sz="1400" b="0" i="0" u="none" strike="noStrike" kern="1200" cap="none" spc="0" normalizeH="0" baseline="0" noProof="0" dirty="0" err="1">
                <a:ln>
                  <a:noFill/>
                </a:ln>
                <a:solidFill>
                  <a:schemeClr val="tx1"/>
                </a:solidFill>
                <a:effectLst/>
                <a:uLnTx/>
                <a:uFillTx/>
                <a:latin typeface="+mn-lt"/>
                <a:ea typeface="+mn-ea"/>
                <a:cs typeface="+mn-cs"/>
              </a:rPr>
              <a:t>Industri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Manufaktur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just" defTabSz="914400" rtl="0" eaLnBrk="1" fontAlgn="base" latinLnBrk="0" hangingPunct="1">
              <a:lnSpc>
                <a:spcPct val="55000"/>
              </a:lnSpc>
              <a:spcBef>
                <a:spcPct val="20000"/>
              </a:spcBef>
              <a:spcAft>
                <a:spcPct val="0"/>
              </a:spcAft>
              <a:buClr>
                <a:srgbClr val="0BD0D9"/>
              </a:buClr>
              <a:buSzPct val="95000"/>
              <a:buFont typeface="Wingdings 2" panose="05020102010507070707" pitchFamily="18" charset="2"/>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just" defTabSz="914400" rtl="0" eaLnBrk="1" fontAlgn="base" latinLnBrk="0" hangingPunct="1">
              <a:lnSpc>
                <a:spcPct val="55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4. </a:t>
            </a:r>
            <a:r>
              <a:rPr kumimoji="0" lang="en-US" sz="1400" b="0" i="0" u="none" strike="noStrike" kern="1200" cap="none" spc="0" normalizeH="0" baseline="0" noProof="0" dirty="0" err="1">
                <a:ln>
                  <a:noFill/>
                </a:ln>
                <a:solidFill>
                  <a:schemeClr val="tx1"/>
                </a:solidFill>
                <a:effectLst/>
                <a:uLnTx/>
                <a:uFillTx/>
                <a:latin typeface="+mn-lt"/>
                <a:ea typeface="+mn-ea"/>
                <a:cs typeface="+mn-cs"/>
              </a:rPr>
              <a:t>Listrik</a:t>
            </a:r>
            <a:r>
              <a:rPr kumimoji="0" lang="en-US" sz="1400" b="0" i="0" u="none" strike="noStrike" kern="1200" cap="none" spc="0" normalizeH="0" baseline="0" noProof="0" dirty="0">
                <a:ln>
                  <a:noFill/>
                </a:ln>
                <a:solidFill>
                  <a:schemeClr val="tx1"/>
                </a:solidFill>
                <a:effectLst/>
                <a:uLnTx/>
                <a:uFillTx/>
                <a:latin typeface="+mn-lt"/>
                <a:ea typeface="+mn-ea"/>
                <a:cs typeface="+mn-cs"/>
              </a:rPr>
              <a:t>, Gas,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Air </a:t>
            </a:r>
            <a:r>
              <a:rPr kumimoji="0" lang="en-US" sz="1400" b="0" i="0" u="none" strike="noStrike" kern="1200" cap="none" spc="0" normalizeH="0" baseline="0" noProof="0" dirty="0" err="1">
                <a:ln>
                  <a:noFill/>
                </a:ln>
                <a:solidFill>
                  <a:schemeClr val="tx1"/>
                </a:solidFill>
                <a:effectLst/>
                <a:uLnTx/>
                <a:uFillTx/>
                <a:latin typeface="+mn-lt"/>
                <a:ea typeface="+mn-ea"/>
                <a:cs typeface="+mn-cs"/>
              </a:rPr>
              <a:t>Minum</a:t>
            </a:r>
            <a:r>
              <a:rPr kumimoji="0" lang="en-US" sz="1400" b="0" i="0" u="none" strike="noStrike" kern="1200" cap="none" spc="0" normalizeH="0" baseline="0" noProof="0" dirty="0">
                <a:ln>
                  <a:noFill/>
                </a:ln>
                <a:solidFill>
                  <a:schemeClr val="tx1"/>
                </a:solidFill>
                <a:effectLst/>
                <a:uLnTx/>
                <a:uFillTx/>
                <a:latin typeface="+mn-lt"/>
                <a:ea typeface="+mn-ea"/>
                <a:cs typeface="+mn-cs"/>
              </a:rPr>
              <a:t> ; 5. </a:t>
            </a:r>
            <a:r>
              <a:rPr kumimoji="0" lang="en-US" sz="1400" b="0" i="0" u="none" strike="noStrike" kern="1200" cap="none" spc="0" normalizeH="0" baseline="0" noProof="0" dirty="0" err="1">
                <a:ln>
                  <a:noFill/>
                </a:ln>
                <a:solidFill>
                  <a:schemeClr val="tx1"/>
                </a:solidFill>
                <a:effectLst/>
                <a:uLnTx/>
                <a:uFillTx/>
                <a:latin typeface="+mn-lt"/>
                <a:ea typeface="+mn-ea"/>
                <a:cs typeface="+mn-cs"/>
              </a:rPr>
              <a:t>Konstruksi</a:t>
            </a:r>
            <a:r>
              <a:rPr kumimoji="0" lang="en-US" sz="1400" b="0" i="0" u="none" strike="noStrike" kern="1200" cap="none" spc="0" normalizeH="0" baseline="0" noProof="0" dirty="0">
                <a:ln>
                  <a:noFill/>
                </a:ln>
                <a:solidFill>
                  <a:schemeClr val="tx1"/>
                </a:solidFill>
                <a:effectLst/>
                <a:uLnTx/>
                <a:uFillTx/>
                <a:latin typeface="+mn-lt"/>
                <a:ea typeface="+mn-ea"/>
                <a:cs typeface="+mn-cs"/>
              </a:rPr>
              <a:t> ; 6. </a:t>
            </a:r>
            <a:r>
              <a:rPr kumimoji="0" lang="en-US" sz="1400" b="0" i="0" u="none" strike="noStrike" kern="1200" cap="none" spc="0" normalizeH="0" baseline="0" noProof="0" dirty="0" err="1">
                <a:ln>
                  <a:noFill/>
                </a:ln>
                <a:solidFill>
                  <a:schemeClr val="tx1"/>
                </a:solidFill>
                <a:effectLst/>
                <a:uLnTx/>
                <a:uFillTx/>
                <a:latin typeface="+mn-lt"/>
                <a:ea typeface="+mn-ea"/>
                <a:cs typeface="+mn-cs"/>
              </a:rPr>
              <a:t>Perdagangan</a:t>
            </a:r>
            <a:r>
              <a:rPr kumimoji="0" lang="en-US" sz="1400" b="0" i="0" u="none" strike="noStrike" kern="1200" cap="none" spc="0" normalizeH="0" baseline="0" noProof="0" dirty="0">
                <a:ln>
                  <a:noFill/>
                </a:ln>
                <a:solidFill>
                  <a:schemeClr val="tx1"/>
                </a:solidFill>
                <a:effectLst/>
                <a:uLnTx/>
                <a:uFillTx/>
                <a:latin typeface="+mn-lt"/>
                <a:ea typeface="+mn-ea"/>
                <a:cs typeface="+mn-cs"/>
              </a:rPr>
              <a:t>, Hotel,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just" defTabSz="914400" rtl="0" eaLnBrk="1" fontAlgn="base" latinLnBrk="0" hangingPunct="1">
              <a:lnSpc>
                <a:spcPct val="55000"/>
              </a:lnSpc>
              <a:spcBef>
                <a:spcPct val="20000"/>
              </a:spcBef>
              <a:spcAft>
                <a:spcPct val="0"/>
              </a:spcAft>
              <a:buClr>
                <a:srgbClr val="0BD0D9"/>
              </a:buClr>
              <a:buSzPct val="95000"/>
              <a:buFont typeface="Wingdings 2" panose="05020102010507070707" pitchFamily="18" charset="2"/>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just" defTabSz="914400" rtl="0" eaLnBrk="1" fontAlgn="base" latinLnBrk="0" hangingPunct="1">
              <a:lnSpc>
                <a:spcPct val="55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Restauran</a:t>
            </a:r>
            <a:r>
              <a:rPr kumimoji="0" lang="en-US" sz="1400" b="0" i="0" u="none" strike="noStrike" kern="1200" cap="none" spc="0" normalizeH="0" baseline="0" noProof="0" dirty="0">
                <a:ln>
                  <a:noFill/>
                </a:ln>
                <a:solidFill>
                  <a:schemeClr val="tx1"/>
                </a:solidFill>
                <a:effectLst/>
                <a:uLnTx/>
                <a:uFillTx/>
                <a:latin typeface="+mn-lt"/>
                <a:ea typeface="+mn-ea"/>
                <a:cs typeface="+mn-cs"/>
              </a:rPr>
              <a:t> ; 7. </a:t>
            </a:r>
            <a:r>
              <a:rPr kumimoji="0" lang="en-US" sz="1400" b="0" i="0" u="none" strike="noStrike" kern="1200" cap="none" spc="0" normalizeH="0" baseline="0" noProof="0" dirty="0" err="1">
                <a:ln>
                  <a:noFill/>
                </a:ln>
                <a:solidFill>
                  <a:schemeClr val="tx1"/>
                </a:solidFill>
                <a:effectLst/>
                <a:uLnTx/>
                <a:uFillTx/>
                <a:latin typeface="+mn-lt"/>
                <a:ea typeface="+mn-ea"/>
                <a:cs typeface="+mn-cs"/>
              </a:rPr>
              <a:t>Transportasi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Komunikasi</a:t>
            </a:r>
            <a:r>
              <a:rPr kumimoji="0" lang="en-US" sz="1400" b="0" i="0" u="none" strike="noStrike" kern="1200" cap="none" spc="0" normalizeH="0" baseline="0" noProof="0" dirty="0">
                <a:ln>
                  <a:noFill/>
                </a:ln>
                <a:solidFill>
                  <a:schemeClr val="tx1"/>
                </a:solidFill>
                <a:effectLst/>
                <a:uLnTx/>
                <a:uFillTx/>
                <a:latin typeface="+mn-lt"/>
                <a:ea typeface="+mn-ea"/>
                <a:cs typeface="+mn-cs"/>
              </a:rPr>
              <a:t> ; 8.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Keuangan</a:t>
            </a:r>
            <a:r>
              <a:rPr kumimoji="0" lang="en-US" sz="1400" b="0" i="0" u="none" strike="noStrike" kern="1200" cap="none" spc="0" normalizeH="0" baseline="0" noProof="0" dirty="0">
                <a:ln>
                  <a:noFill/>
                </a:ln>
                <a:solidFill>
                  <a:schemeClr val="tx1"/>
                </a:solidFill>
                <a:effectLst/>
                <a:uLnTx/>
                <a:uFillTx/>
                <a:latin typeface="+mn-lt"/>
                <a:ea typeface="+mn-ea"/>
                <a:cs typeface="+mn-cs"/>
              </a:rPr>
              <a:t> ; 9.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Lain </a:t>
            </a:r>
          </a:p>
          <a:p>
            <a:pPr marL="273050" marR="0" lvl="0" indent="-273050" algn="l" defTabSz="914400" rtl="0" eaLnBrk="1" fontAlgn="base" latinLnBrk="0" hangingPunct="1">
              <a:lnSpc>
                <a:spcPct val="80000"/>
              </a:lnSpc>
              <a:spcBef>
                <a:spcPct val="20000"/>
              </a:spcBef>
              <a:spcAft>
                <a:spcPct val="0"/>
              </a:spcAft>
              <a:buClr>
                <a:srgbClr val="0BD0D9"/>
              </a:buClr>
              <a:buSzPct val="95000"/>
              <a:buFont typeface="Wingdings 2" panose="05020102010507070707" pitchFamily="18" charset="2"/>
              <a:buChar char=""/>
              <a:defRPr/>
            </a:pP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Footer Placeholder 4"/>
          <p:cNvSpPr txBox="1">
            <a:spLocks noGrp="1"/>
          </p:cNvSpPr>
          <p:nvPr>
            <p:ph type="ftr" sz="quarter" idx="11"/>
          </p:nvPr>
        </p:nvSpPr>
        <p:spPr>
          <a:xfrm>
            <a:off x="2667000" y="63246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39941"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27</a:t>
            </a:fld>
            <a:endParaRPr lang="en-US" altLang="id-ID" sz="1200" dirty="0">
              <a:solidFill>
                <a:srgbClr val="045C75"/>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xfrm>
            <a:off x="3352800" y="6248400"/>
            <a:ext cx="3352800" cy="365125"/>
          </a:xfrm>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5" name="Rectangle 2"/>
          <p:cNvSpPr>
            <a:spLocks noGrp="1" noChangeArrowheads="1"/>
          </p:cNvSpPr>
          <p:nvPr>
            <p:ph type="title"/>
          </p:nvPr>
        </p:nvSpPr>
        <p:spPr>
          <a:xfrm>
            <a:off x="685800" y="533400"/>
            <a:ext cx="3429000" cy="91440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Metode</a:t>
            </a:r>
            <a:r>
              <a:rPr kumimoji="0" lang="en-US" sz="28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en-US" sz="28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Perhitungan</a:t>
            </a:r>
            <a:r>
              <a:rPr kumimoji="0" lang="en-US" sz="28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t> </a:t>
            </a:r>
            <a:br>
              <a:rPr kumimoji="0" lang="en-US" sz="28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br>
            <a:r>
              <a:rPr kumimoji="0" lang="en-US" sz="28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Pendapatan</a:t>
            </a:r>
            <a:r>
              <a:rPr kumimoji="0" lang="en-US" sz="28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en-US" sz="2800" b="1" i="0" u="none" strike="noStrike" kern="1200" cap="none" spc="0" normalizeH="0" baseline="0" noProof="0" dirty="0" err="1">
                <a:ln>
                  <a:noFill/>
                </a:ln>
                <a:solidFill>
                  <a:schemeClr val="tx2"/>
                </a:solidFill>
                <a:effectLst>
                  <a:outerShdw blurRad="38100" dist="38100" dir="2700000" algn="tl">
                    <a:srgbClr val="000000">
                      <a:alpha val="43137"/>
                    </a:srgbClr>
                  </a:outerShdw>
                </a:effectLst>
                <a:uLnTx/>
                <a:uFillTx/>
                <a:latin typeface="+mj-lt"/>
                <a:ea typeface="+mj-ea"/>
                <a:cs typeface="+mj-cs"/>
              </a:rPr>
              <a:t>Nasional</a:t>
            </a:r>
            <a:endParaRPr kumimoji="0" lang="en-US" sz="28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mj-lt"/>
              <a:ea typeface="+mj-ea"/>
              <a:cs typeface="+mj-cs"/>
            </a:endParaRPr>
          </a:p>
        </p:txBody>
      </p:sp>
      <p:sp>
        <p:nvSpPr>
          <p:cNvPr id="6" name="Rectangle 3"/>
          <p:cNvSpPr txBox="1">
            <a:spLocks noChangeArrowheads="1"/>
          </p:cNvSpPr>
          <p:nvPr/>
        </p:nvSpPr>
        <p:spPr bwMode="auto">
          <a:xfrm>
            <a:off x="685800" y="1600200"/>
            <a:ext cx="7772400" cy="3200400"/>
          </a:xfrm>
          <a:prstGeom prst="rect">
            <a:avLst/>
          </a:prstGeom>
          <a:noFill/>
          <a:ln w="9525">
            <a:noFill/>
            <a:miter lim="800000"/>
          </a:ln>
        </p:spPr>
        <p:txBody>
          <a:bodyPr/>
          <a:lstStyle/>
          <a:p>
            <a:pPr marL="273050" marR="0" indent="-273050" defTabSz="914400">
              <a:spcBef>
                <a:spcPct val="20000"/>
              </a:spcBef>
              <a:buClr>
                <a:srgbClr val="0BD0D9"/>
              </a:buClr>
              <a:buSzPct val="95000"/>
              <a:buFont typeface="Wingdings 2" panose="05020102010507070707" pitchFamily="18" charset="2"/>
              <a:buChar char=""/>
              <a:defRPr/>
            </a:pPr>
            <a:r>
              <a:rPr kumimoji="0" lang="en-US" sz="2600" kern="1200" cap="none" spc="0" normalizeH="0" baseline="0" noProof="0" dirty="0" err="1">
                <a:latin typeface="+mn-lt"/>
                <a:ea typeface="+mn-ea"/>
                <a:cs typeface="+mn-cs"/>
              </a:rPr>
              <a:t>Metode</a:t>
            </a:r>
            <a:r>
              <a:rPr kumimoji="0" lang="en-US" sz="2600" kern="1200" cap="none" spc="0" normalizeH="0" baseline="0" noProof="0" dirty="0">
                <a:latin typeface="+mn-lt"/>
                <a:ea typeface="+mn-ea"/>
                <a:cs typeface="+mn-cs"/>
              </a:rPr>
              <a:t> </a:t>
            </a:r>
            <a:r>
              <a:rPr kumimoji="0" lang="en-US" sz="2600" kern="1200" cap="none" spc="0" normalizeH="0" baseline="0" noProof="0" dirty="0" err="1">
                <a:latin typeface="+mn-lt"/>
                <a:ea typeface="+mn-ea"/>
                <a:cs typeface="+mn-cs"/>
              </a:rPr>
              <a:t>Produksi</a:t>
            </a:r>
            <a:r>
              <a:rPr kumimoji="0" lang="en-US" sz="2600" kern="1200" cap="none" spc="0" normalizeH="0" baseline="0" noProof="0" dirty="0">
                <a:latin typeface="+mn-lt"/>
                <a:ea typeface="+mn-ea"/>
                <a:cs typeface="+mn-cs"/>
              </a:rPr>
              <a:t> (</a:t>
            </a:r>
            <a:r>
              <a:rPr kumimoji="0" lang="en-US" sz="2600" b="1" i="1" kern="1200" cap="none" spc="0" normalizeH="0" baseline="0" noProof="0" dirty="0">
                <a:latin typeface="+mn-lt"/>
                <a:ea typeface="+mn-ea"/>
                <a:cs typeface="+mn-cs"/>
              </a:rPr>
              <a:t>GDP</a:t>
            </a:r>
            <a:r>
              <a:rPr kumimoji="0" lang="en-US" sz="2600" kern="1200" cap="none" spc="0" normalizeH="0" baseline="0" noProof="0" dirty="0">
                <a:latin typeface="+mn-lt"/>
                <a:ea typeface="+mn-ea"/>
                <a:cs typeface="+mn-cs"/>
              </a:rPr>
              <a:t>)</a:t>
            </a:r>
          </a:p>
          <a:p>
            <a:pPr marL="273050" marR="0" indent="-273050" defTabSz="914400">
              <a:spcBef>
                <a:spcPct val="20000"/>
              </a:spcBef>
              <a:buClr>
                <a:srgbClr val="0BD0D9"/>
              </a:buClr>
              <a:buSzPct val="95000"/>
              <a:buFontTx/>
              <a:buNone/>
              <a:defRPr/>
            </a:pPr>
            <a:r>
              <a:rPr kumimoji="0" lang="en-US" sz="2600" kern="1200" cap="none" spc="0" normalizeH="0" baseline="0" noProof="0" dirty="0">
                <a:latin typeface="+mn-lt"/>
                <a:ea typeface="+mn-ea"/>
                <a:cs typeface="+mn-cs"/>
              </a:rPr>
              <a:t>	</a:t>
            </a:r>
            <a:r>
              <a:rPr kumimoji="0" lang="en-US" sz="2600" kern="1200" cap="none" spc="0" normalizeH="0" baseline="0" noProof="0" dirty="0" err="1">
                <a:latin typeface="+mn-lt"/>
                <a:ea typeface="+mn-ea"/>
                <a:cs typeface="+mn-cs"/>
              </a:rPr>
              <a:t>Menjumlahkan</a:t>
            </a:r>
            <a:r>
              <a:rPr kumimoji="0" lang="en-US" sz="2600" kern="1200" cap="none" spc="0" normalizeH="0" baseline="0" noProof="0" dirty="0">
                <a:latin typeface="+mn-lt"/>
                <a:ea typeface="+mn-ea"/>
                <a:cs typeface="+mn-cs"/>
              </a:rPr>
              <a:t> </a:t>
            </a:r>
            <a:r>
              <a:rPr kumimoji="0" lang="en-US" sz="2600" kern="1200" cap="none" spc="0" normalizeH="0" baseline="0" noProof="0" dirty="0" err="1">
                <a:latin typeface="+mn-lt"/>
                <a:ea typeface="+mn-ea"/>
                <a:cs typeface="+mn-cs"/>
              </a:rPr>
              <a:t>nilai</a:t>
            </a:r>
            <a:r>
              <a:rPr kumimoji="0" lang="en-US" sz="2600" kern="1200" cap="none" spc="0" normalizeH="0" baseline="0" noProof="0" dirty="0">
                <a:latin typeface="+mn-lt"/>
                <a:ea typeface="+mn-ea"/>
                <a:cs typeface="+mn-cs"/>
              </a:rPr>
              <a:t> </a:t>
            </a:r>
            <a:r>
              <a:rPr kumimoji="0" lang="en-US" sz="2600" kern="1200" cap="none" spc="0" normalizeH="0" baseline="0" noProof="0" dirty="0" err="1">
                <a:latin typeface="+mn-lt"/>
                <a:ea typeface="+mn-ea"/>
                <a:cs typeface="+mn-cs"/>
              </a:rPr>
              <a:t>produksi</a:t>
            </a:r>
            <a:r>
              <a:rPr kumimoji="0" lang="en-US" sz="2600" kern="1200" cap="none" spc="0" normalizeH="0" baseline="0" noProof="0" dirty="0">
                <a:latin typeface="+mn-lt"/>
                <a:ea typeface="+mn-ea"/>
                <a:cs typeface="+mn-cs"/>
              </a:rPr>
              <a:t> yang </a:t>
            </a:r>
            <a:r>
              <a:rPr kumimoji="0" lang="en-US" sz="2600" kern="1200" cap="none" spc="0" normalizeH="0" baseline="0" noProof="0" dirty="0" err="1">
                <a:latin typeface="+mn-lt"/>
                <a:ea typeface="+mn-ea"/>
                <a:cs typeface="+mn-cs"/>
              </a:rPr>
              <a:t>dihasilkan</a:t>
            </a:r>
            <a:r>
              <a:rPr kumimoji="0" lang="en-US" sz="2600" kern="1200" cap="none" spc="0" normalizeH="0" baseline="0" noProof="0" dirty="0">
                <a:latin typeface="+mn-lt"/>
                <a:ea typeface="+mn-ea"/>
                <a:cs typeface="+mn-cs"/>
              </a:rPr>
              <a:t> </a:t>
            </a:r>
            <a:r>
              <a:rPr kumimoji="0" lang="en-US" sz="2600" kern="1200" cap="none" spc="0" normalizeH="0" baseline="0" noProof="0" dirty="0" err="1">
                <a:latin typeface="+mn-lt"/>
                <a:ea typeface="+mn-ea"/>
                <a:cs typeface="+mn-cs"/>
              </a:rPr>
              <a:t>oleh</a:t>
            </a:r>
            <a:r>
              <a:rPr kumimoji="0" lang="en-US" sz="2600" kern="1200" cap="none" spc="0" normalizeH="0" baseline="0" noProof="0" dirty="0">
                <a:latin typeface="+mn-lt"/>
                <a:ea typeface="+mn-ea"/>
                <a:cs typeface="+mn-cs"/>
              </a:rPr>
              <a:t> sektor-2 </a:t>
            </a:r>
            <a:r>
              <a:rPr kumimoji="0" lang="en-US" sz="2600" kern="1200" cap="none" spc="0" normalizeH="0" baseline="0" noProof="0" dirty="0" err="1">
                <a:latin typeface="+mn-lt"/>
                <a:ea typeface="+mn-ea"/>
                <a:cs typeface="+mn-cs"/>
              </a:rPr>
              <a:t>produktif</a:t>
            </a:r>
            <a:endParaRPr kumimoji="0" lang="en-US" sz="2600" kern="1200" cap="none" spc="0" normalizeH="0" baseline="0" noProof="0" dirty="0">
              <a:latin typeface="+mn-lt"/>
              <a:ea typeface="+mn-ea"/>
              <a:cs typeface="+mn-cs"/>
            </a:endParaRPr>
          </a:p>
          <a:p>
            <a:pPr marL="273050" marR="0" indent="-273050" defTabSz="914400">
              <a:spcBef>
                <a:spcPct val="20000"/>
              </a:spcBef>
              <a:buClr>
                <a:srgbClr val="0BD0D9"/>
              </a:buClr>
              <a:buSzPct val="95000"/>
              <a:buFontTx/>
              <a:buNone/>
              <a:defRPr/>
            </a:pPr>
            <a:r>
              <a:rPr kumimoji="0" lang="en-US" sz="2600" kern="1200" cap="none" spc="0" normalizeH="0" baseline="0" noProof="0" dirty="0">
                <a:latin typeface="+mn-lt"/>
                <a:ea typeface="+mn-ea"/>
                <a:cs typeface="+mn-cs"/>
              </a:rPr>
              <a:t>	</a:t>
            </a:r>
            <a:r>
              <a:rPr kumimoji="0" lang="en-US" sz="2600" b="1" i="1" kern="1200" cap="none" spc="0" normalizeH="0" baseline="0" noProof="0" dirty="0">
                <a:latin typeface="+mn-lt"/>
                <a:ea typeface="+mn-ea"/>
                <a:cs typeface="+mn-cs"/>
              </a:rPr>
              <a:t>Y = </a:t>
            </a:r>
            <a:r>
              <a:rPr kumimoji="0" lang="en-US" sz="2600" b="1" i="1" kern="1200" cap="none" spc="0" normalizeH="0" baseline="0" noProof="0" dirty="0">
                <a:latin typeface="+mn-lt"/>
                <a:ea typeface="+mn-ea"/>
                <a:cs typeface="+mn-cs"/>
                <a:sym typeface="Symbol" panose="05050102010706020507" pitchFamily="18" charset="2"/>
              </a:rPr>
              <a:t>P.Q </a:t>
            </a:r>
            <a:r>
              <a:rPr kumimoji="0" lang="en-US" sz="2600" b="1" i="1" kern="1200" cap="none" spc="0" normalizeH="0" baseline="0" noProof="0" dirty="0">
                <a:latin typeface="+mn-lt"/>
                <a:ea typeface="+mn-ea"/>
                <a:cs typeface="+mn-cs"/>
                <a:sym typeface="Wingdings" panose="05000000000000000000" pitchFamily="2" charset="2"/>
              </a:rPr>
              <a:t>P=</a:t>
            </a:r>
            <a:r>
              <a:rPr kumimoji="0" lang="en-US" sz="2600" b="1" i="1" kern="1200" cap="none" spc="0" normalizeH="0" baseline="0" noProof="0" dirty="0" err="1">
                <a:latin typeface="+mn-lt"/>
                <a:ea typeface="+mn-ea"/>
                <a:cs typeface="+mn-cs"/>
                <a:sym typeface="Wingdings" panose="05000000000000000000" pitchFamily="2" charset="2"/>
              </a:rPr>
              <a:t>harga</a:t>
            </a:r>
            <a:r>
              <a:rPr kumimoji="0" lang="en-US" sz="2600" b="1" i="1" kern="1200" cap="none" spc="0" normalizeH="0" baseline="0" noProof="0" dirty="0">
                <a:latin typeface="+mn-lt"/>
                <a:ea typeface="+mn-ea"/>
                <a:cs typeface="+mn-cs"/>
                <a:sym typeface="Wingdings" panose="05000000000000000000" pitchFamily="2" charset="2"/>
              </a:rPr>
              <a:t> </a:t>
            </a:r>
            <a:r>
              <a:rPr kumimoji="0" lang="en-US" sz="2600" b="1" i="1" kern="1200" cap="none" spc="0" normalizeH="0" baseline="0" noProof="0" dirty="0" err="1">
                <a:latin typeface="+mn-lt"/>
                <a:ea typeface="+mn-ea"/>
                <a:cs typeface="+mn-cs"/>
                <a:sym typeface="Wingdings" panose="05000000000000000000" pitchFamily="2" charset="2"/>
              </a:rPr>
              <a:t>dan</a:t>
            </a:r>
            <a:r>
              <a:rPr kumimoji="0" lang="en-US" sz="2600" b="1" i="1" kern="1200" cap="none" spc="0" normalizeH="0" baseline="0" noProof="0" dirty="0">
                <a:latin typeface="+mn-lt"/>
                <a:ea typeface="+mn-ea"/>
                <a:cs typeface="+mn-cs"/>
                <a:sym typeface="Wingdings" panose="05000000000000000000" pitchFamily="2" charset="2"/>
              </a:rPr>
              <a:t> Q=</a:t>
            </a:r>
            <a:r>
              <a:rPr kumimoji="0" lang="en-US" sz="2600" b="1" i="1" kern="1200" cap="none" spc="0" normalizeH="0" baseline="0" noProof="0" dirty="0" err="1">
                <a:latin typeface="+mn-lt"/>
                <a:ea typeface="+mn-ea"/>
                <a:cs typeface="+mn-cs"/>
                <a:sym typeface="Wingdings" panose="05000000000000000000" pitchFamily="2" charset="2"/>
              </a:rPr>
              <a:t>Kuantitas</a:t>
            </a:r>
            <a:endParaRPr kumimoji="0" lang="en-US" sz="2600" b="1" i="1" kern="1200" cap="none" spc="0" normalizeH="0" baseline="0" noProof="0" dirty="0">
              <a:latin typeface="+mn-lt"/>
              <a:ea typeface="+mn-ea"/>
              <a:cs typeface="+mn-cs"/>
              <a:sym typeface="Wingdings" panose="05000000000000000000" pitchFamily="2" charset="2"/>
            </a:endParaRPr>
          </a:p>
          <a:p>
            <a:pPr marL="273050" marR="0" indent="-273050" defTabSz="914400">
              <a:spcBef>
                <a:spcPct val="20000"/>
              </a:spcBef>
              <a:buClr>
                <a:srgbClr val="0BD0D9"/>
              </a:buClr>
              <a:buSzPct val="95000"/>
              <a:buFontTx/>
              <a:buNone/>
              <a:defRPr/>
            </a:pPr>
            <a:r>
              <a:rPr kumimoji="0" lang="en-US" sz="2600" b="1" i="1"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Menjumlahkan</a:t>
            </a:r>
            <a:r>
              <a:rPr kumimoji="0" lang="en-US" sz="2600"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Nilai</a:t>
            </a:r>
            <a:r>
              <a:rPr kumimoji="0" lang="en-US" sz="2600"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tambah</a:t>
            </a:r>
            <a:r>
              <a:rPr kumimoji="0" lang="en-US" sz="2600" kern="1200" cap="none" spc="0" normalizeH="0" baseline="0" noProof="0" dirty="0">
                <a:latin typeface="+mn-lt"/>
                <a:ea typeface="+mn-ea"/>
                <a:cs typeface="+mn-cs"/>
                <a:sym typeface="Wingdings" panose="05000000000000000000" pitchFamily="2" charset="2"/>
              </a:rPr>
              <a:t> (VA) </a:t>
            </a:r>
            <a:r>
              <a:rPr kumimoji="0" lang="en-US" sz="2600" kern="1200" cap="none" spc="0" normalizeH="0" baseline="0" noProof="0" dirty="0" err="1">
                <a:latin typeface="+mn-lt"/>
                <a:ea typeface="+mn-ea"/>
                <a:cs typeface="+mn-cs"/>
                <a:sym typeface="Wingdings" panose="05000000000000000000" pitchFamily="2" charset="2"/>
              </a:rPr>
              <a:t>dari</a:t>
            </a:r>
            <a:r>
              <a:rPr kumimoji="0" lang="en-US" sz="2600"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masing-masing</a:t>
            </a:r>
            <a:r>
              <a:rPr kumimoji="0" lang="en-US" sz="2600"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sektor</a:t>
            </a:r>
            <a:r>
              <a:rPr kumimoji="0" lang="en-US" sz="2600" kern="1200" cap="none" spc="0" normalizeH="0" baseline="0" noProof="0" dirty="0">
                <a:latin typeface="+mn-lt"/>
                <a:ea typeface="+mn-ea"/>
                <a:cs typeface="+mn-cs"/>
                <a:sym typeface="Wingdings" panose="05000000000000000000" pitchFamily="2" charset="2"/>
              </a:rPr>
              <a:t> </a:t>
            </a:r>
            <a:r>
              <a:rPr kumimoji="0" lang="en-US" sz="2600" kern="1200" cap="none" spc="0" normalizeH="0" baseline="0" noProof="0" dirty="0" err="1">
                <a:latin typeface="+mn-lt"/>
                <a:ea typeface="+mn-ea"/>
                <a:cs typeface="+mn-cs"/>
                <a:sym typeface="Wingdings" panose="05000000000000000000" pitchFamily="2" charset="2"/>
              </a:rPr>
              <a:t>produksi</a:t>
            </a:r>
            <a:endParaRPr kumimoji="0" lang="en-US" sz="2600" kern="1200" cap="none" spc="0" normalizeH="0" baseline="0" noProof="0" dirty="0">
              <a:latin typeface="+mn-lt"/>
              <a:ea typeface="+mn-ea"/>
              <a:cs typeface="+mn-cs"/>
              <a:sym typeface="Wingdings" panose="05000000000000000000" pitchFamily="2" charset="2"/>
            </a:endParaRPr>
          </a:p>
          <a:p>
            <a:pPr marL="273050" marR="0" indent="-273050" defTabSz="914400">
              <a:spcBef>
                <a:spcPct val="20000"/>
              </a:spcBef>
              <a:buClr>
                <a:srgbClr val="0BD0D9"/>
              </a:buClr>
              <a:buSzPct val="95000"/>
              <a:buFontTx/>
              <a:buNone/>
              <a:defRPr/>
            </a:pPr>
            <a:r>
              <a:rPr kumimoji="0" lang="en-US" sz="2600" kern="1200" cap="none" spc="0" normalizeH="0" baseline="0" noProof="0" dirty="0">
                <a:latin typeface="+mn-lt"/>
                <a:ea typeface="+mn-ea"/>
                <a:cs typeface="+mn-cs"/>
                <a:sym typeface="Wingdings" panose="05000000000000000000" pitchFamily="2" charset="2"/>
              </a:rPr>
              <a:t>	</a:t>
            </a:r>
            <a:r>
              <a:rPr kumimoji="0" lang="en-US" sz="2600" b="1" i="1" kern="1200" cap="none" spc="0" normalizeH="0" baseline="0" noProof="0" dirty="0">
                <a:latin typeface="+mn-lt"/>
                <a:ea typeface="+mn-ea"/>
                <a:cs typeface="+mn-cs"/>
              </a:rPr>
              <a:t>Y = </a:t>
            </a:r>
            <a:r>
              <a:rPr kumimoji="0" lang="en-US" sz="2600" b="1" i="1" kern="1200" cap="none" spc="0" normalizeH="0" baseline="0" noProof="0" dirty="0">
                <a:latin typeface="+mn-lt"/>
                <a:ea typeface="+mn-ea"/>
                <a:cs typeface="+mn-cs"/>
                <a:sym typeface="Symbol" panose="05050102010706020507" pitchFamily="18" charset="2"/>
              </a:rPr>
              <a:t>NTB </a:t>
            </a:r>
            <a:r>
              <a:rPr kumimoji="0" lang="en-US" sz="2600" b="1" i="1" kern="1200" cap="none" spc="0" normalizeH="0" baseline="0" noProof="0" dirty="0">
                <a:latin typeface="+mn-lt"/>
                <a:ea typeface="+mn-ea"/>
                <a:cs typeface="+mn-cs"/>
                <a:sym typeface="Wingdings" panose="05000000000000000000" pitchFamily="2" charset="2"/>
              </a:rPr>
              <a:t>NTB = </a:t>
            </a:r>
            <a:r>
              <a:rPr kumimoji="0" lang="en-US" sz="2600" b="1" i="1" kern="1200" cap="none" spc="0" normalizeH="0" baseline="0" noProof="0" dirty="0" err="1">
                <a:latin typeface="+mn-lt"/>
                <a:ea typeface="+mn-ea"/>
                <a:cs typeface="+mn-cs"/>
                <a:sym typeface="Wingdings" panose="05000000000000000000" pitchFamily="2" charset="2"/>
              </a:rPr>
              <a:t>nilai</a:t>
            </a:r>
            <a:r>
              <a:rPr kumimoji="0" lang="en-US" sz="2600" b="1" i="1" kern="1200" cap="none" spc="0" normalizeH="0" baseline="0" noProof="0" dirty="0">
                <a:latin typeface="+mn-lt"/>
                <a:ea typeface="+mn-ea"/>
                <a:cs typeface="+mn-cs"/>
                <a:sym typeface="Wingdings" panose="05000000000000000000" pitchFamily="2" charset="2"/>
              </a:rPr>
              <a:t> </a:t>
            </a:r>
            <a:r>
              <a:rPr kumimoji="0" lang="en-US" sz="2600" b="1" i="1" kern="1200" cap="none" spc="0" normalizeH="0" baseline="0" noProof="0" dirty="0" err="1">
                <a:latin typeface="+mn-lt"/>
                <a:ea typeface="+mn-ea"/>
                <a:cs typeface="+mn-cs"/>
                <a:sym typeface="Wingdings" panose="05000000000000000000" pitchFamily="2" charset="2"/>
              </a:rPr>
              <a:t>tambah</a:t>
            </a:r>
            <a:r>
              <a:rPr kumimoji="0" lang="en-US" sz="2600" b="1" i="1" kern="1200" cap="none" spc="0" normalizeH="0" baseline="0" noProof="0" dirty="0">
                <a:latin typeface="+mn-lt"/>
                <a:ea typeface="+mn-ea"/>
                <a:cs typeface="+mn-cs"/>
                <a:sym typeface="Wingdings" panose="05000000000000000000" pitchFamily="2" charset="2"/>
              </a:rPr>
              <a:t> </a:t>
            </a:r>
            <a:r>
              <a:rPr kumimoji="0" lang="en-US" sz="2600" b="1" i="1" kern="1200" cap="none" spc="0" normalizeH="0" baseline="0" noProof="0" dirty="0" err="1">
                <a:latin typeface="+mn-lt"/>
                <a:ea typeface="+mn-ea"/>
                <a:cs typeface="+mn-cs"/>
                <a:sym typeface="Wingdings" panose="05000000000000000000" pitchFamily="2" charset="2"/>
              </a:rPr>
              <a:t>bruto</a:t>
            </a:r>
            <a:endParaRPr kumimoji="0" lang="en-US" sz="2600" b="1" i="1" kern="1200" cap="none" spc="0" normalizeH="0" baseline="0" noProof="0" dirty="0">
              <a:latin typeface="+mn-lt"/>
              <a:ea typeface="+mn-ea"/>
              <a:cs typeface="+mn-cs"/>
              <a:sym typeface="Symbol" panose="05050102010706020507" pitchFamily="18" charset="2"/>
            </a:endParaRPr>
          </a:p>
        </p:txBody>
      </p:sp>
      <p:sp>
        <p:nvSpPr>
          <p:cNvPr id="7" name="Text Box 4"/>
          <p:cNvSpPr txBox="1"/>
          <p:nvPr/>
        </p:nvSpPr>
        <p:spPr>
          <a:xfrm>
            <a:off x="1447800" y="5105400"/>
            <a:ext cx="6153150" cy="822325"/>
          </a:xfrm>
          <a:prstGeom prst="rect">
            <a:avLst/>
          </a:prstGeom>
          <a:solidFill>
            <a:srgbClr val="FFFF00"/>
          </a:solidFill>
          <a:ln w="9525">
            <a:noFill/>
          </a:ln>
        </p:spPr>
        <p:txBody>
          <a:bodyPr wrap="none">
            <a:spAutoFit/>
          </a:bodyPr>
          <a:lstStyle/>
          <a:p>
            <a:pPr algn="ctr"/>
            <a:r>
              <a:rPr lang="en-US" altLang="id-ID" sz="2400" dirty="0">
                <a:latin typeface="Times New Roman" panose="02020603050405020304" pitchFamily="18" charset="0"/>
              </a:rPr>
              <a:t>Metode ini diperkenalkan pertama kali oleh</a:t>
            </a:r>
          </a:p>
          <a:p>
            <a:pPr algn="ctr"/>
            <a:r>
              <a:rPr lang="en-US" altLang="id-ID" sz="2400" dirty="0">
                <a:latin typeface="Times New Roman" panose="02020603050405020304" pitchFamily="18" charset="0"/>
              </a:rPr>
              <a:t>Simon Kuznet dan ia mendapat Nobel karenanya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heckerboard(across)">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checkerboard(across)">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checkerboard(across)">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checkerboard(across)">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checkerboard(across)">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checkerboard(across)">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Title 1"/>
          <p:cNvSpPr txBox="1"/>
          <p:nvPr/>
        </p:nvSpPr>
        <p:spPr bwMode="auto">
          <a:xfrm>
            <a:off x="528638" y="571500"/>
            <a:ext cx="7686675" cy="1143000"/>
          </a:xfrm>
          <a:prstGeom prst="rect">
            <a:avLst/>
          </a:prstGeom>
          <a:noFill/>
          <a:ln w="9525">
            <a:noFill/>
            <a:miter lim="800000"/>
          </a:ln>
        </p:spPr>
        <p:txBody>
          <a:bodyPr lIns="0" rIns="0" bIns="0" anchor="b"/>
          <a:lstStyle/>
          <a:p>
            <a:pPr marR="0" defTabSz="914400" eaLnBrk="1" hangingPunct="1">
              <a:buClrTx/>
              <a:buSzTx/>
              <a:buFontTx/>
              <a:buNone/>
              <a:defRPr/>
            </a:pPr>
            <a:r>
              <a:rPr kumimoji="0" lang="en-US" sz="3200" b="1" kern="1200" cap="none" spc="0" normalizeH="0" baseline="0" noProof="0">
                <a:solidFill>
                  <a:schemeClr val="tx2"/>
                </a:solidFill>
                <a:latin typeface="+mj-lt"/>
                <a:ea typeface="+mj-ea"/>
                <a:cs typeface="+mj-cs"/>
              </a:rPr>
              <a:t>CARA PERHITUNGAN PENDAPATAN NASIONAL: CARA PRODUKSI</a:t>
            </a:r>
          </a:p>
        </p:txBody>
      </p:sp>
      <p:sp>
        <p:nvSpPr>
          <p:cNvPr id="6" name="Content Placeholder 2"/>
          <p:cNvSpPr txBox="1"/>
          <p:nvPr/>
        </p:nvSpPr>
        <p:spPr bwMode="auto">
          <a:xfrm>
            <a:off x="571500" y="2143125"/>
            <a:ext cx="7858125" cy="4357688"/>
          </a:xfrm>
          <a:prstGeom prst="rect">
            <a:avLst/>
          </a:prstGeom>
          <a:noFill/>
          <a:ln w="9525">
            <a:noFill/>
            <a:miter lim="800000"/>
          </a:ln>
        </p:spPr>
        <p:txBody>
          <a:bodyPr/>
          <a:lstStyle/>
          <a:p>
            <a:pPr eaLnBrk="1" hangingPunct="1">
              <a:spcBef>
                <a:spcPct val="20000"/>
              </a:spcBef>
              <a:buClr>
                <a:srgbClr val="0BD0D9"/>
              </a:buClr>
              <a:buSzPct val="95000"/>
              <a:buFont typeface="Wingdings" panose="05000000000000000000" pitchFamily="2" charset="2"/>
              <a:buNone/>
            </a:pPr>
            <a:r>
              <a:rPr lang="id-ID" altLang="x-none" sz="2400" dirty="0">
                <a:solidFill>
                  <a:srgbClr val="387026"/>
                </a:solidFill>
                <a:latin typeface="Arial" panose="020B0604020202020204" pitchFamily="34" charset="0"/>
              </a:rPr>
              <a:t>Nilai barang dan jasa yang di produksi di suatu negara dalam satu tahun dengan cara menjumlahkan value added tiap proses produksi</a:t>
            </a:r>
          </a:p>
          <a:p>
            <a:pPr eaLnBrk="1" hangingPunct="1">
              <a:spcBef>
                <a:spcPct val="20000"/>
              </a:spcBef>
              <a:buClr>
                <a:srgbClr val="0BD0D9"/>
              </a:buClr>
              <a:buSzPct val="95000"/>
              <a:buFont typeface="Wingdings" panose="05000000000000000000" pitchFamily="2" charset="2"/>
              <a:buNone/>
            </a:pPr>
            <a:endParaRPr sz="1400" b="1" dirty="0">
              <a:latin typeface="Arial" panose="020B0604020202020204" pitchFamily="34" charset="0"/>
            </a:endParaRPr>
          </a:p>
          <a:p>
            <a:pPr eaLnBrk="1" hangingPunct="1">
              <a:spcBef>
                <a:spcPct val="20000"/>
              </a:spcBef>
              <a:buClr>
                <a:srgbClr val="0BD0D9"/>
              </a:buClr>
              <a:buSzPct val="95000"/>
              <a:buFont typeface="Wingdings" panose="05000000000000000000" pitchFamily="2" charset="2"/>
              <a:buNone/>
            </a:pPr>
            <a:r>
              <a:rPr lang="id-ID" altLang="x-none" sz="2400" b="1" dirty="0">
                <a:latin typeface="Arial" panose="020B0604020202020204" pitchFamily="34" charset="0"/>
              </a:rPr>
              <a:t>Formula :</a:t>
            </a:r>
          </a:p>
          <a:p>
            <a:pPr algn="ctr" eaLnBrk="1" hangingPunct="1">
              <a:spcBef>
                <a:spcPct val="20000"/>
              </a:spcBef>
              <a:buClr>
                <a:srgbClr val="0BD0D9"/>
              </a:buClr>
              <a:buSzPct val="95000"/>
              <a:buFont typeface="Wingdings" panose="05000000000000000000" pitchFamily="2" charset="2"/>
              <a:buNone/>
            </a:pPr>
            <a:r>
              <a:rPr lang="id-ID" altLang="x-none" sz="2400" dirty="0">
                <a:latin typeface="Arial" panose="020B0604020202020204" pitchFamily="34" charset="0"/>
              </a:rPr>
              <a:t>Y = ∑Pi.Qi</a:t>
            </a:r>
          </a:p>
          <a:p>
            <a:pPr eaLnBrk="1" hangingPunct="1">
              <a:spcBef>
                <a:spcPct val="20000"/>
              </a:spcBef>
              <a:buClr>
                <a:srgbClr val="0BD0D9"/>
              </a:buClr>
              <a:buSzPct val="95000"/>
              <a:buFont typeface="Wingdings" panose="05000000000000000000" pitchFamily="2" charset="2"/>
              <a:buNone/>
            </a:pPr>
            <a:r>
              <a:rPr lang="id-ID" altLang="x-none" sz="2400" b="1" dirty="0">
                <a:latin typeface="Arial" panose="020B0604020202020204" pitchFamily="34" charset="0"/>
              </a:rPr>
              <a:t>Contoh:</a:t>
            </a:r>
            <a:endParaRPr lang="id-ID" altLang="x-none" sz="2800" b="1" dirty="0">
              <a:latin typeface="Arial" panose="020B0604020202020204" pitchFamily="34" charset="0"/>
            </a:endParaRPr>
          </a:p>
          <a:p>
            <a:pPr eaLnBrk="1" hangingPunct="1">
              <a:spcBef>
                <a:spcPct val="20000"/>
              </a:spcBef>
              <a:buClr>
                <a:srgbClr val="0BD0D9"/>
              </a:buClr>
              <a:buSzPct val="95000"/>
              <a:buFont typeface="Wingdings" panose="05000000000000000000" pitchFamily="2" charset="2"/>
              <a:buNone/>
            </a:pPr>
            <a:r>
              <a:rPr lang="id-ID" altLang="x-none" sz="2000" dirty="0">
                <a:latin typeface="Arial" panose="020B0604020202020204" pitchFamily="34" charset="0"/>
              </a:rPr>
              <a:t>Nilai penjualan  seluruh perusahaan tergolong kain batik Rp 2.000 juta, bahan mentah dibutuhkan bernilai Rp. 500 juta. Maka sumbangan industri batik pada pendapatan nasional adalah </a:t>
            </a:r>
          </a:p>
          <a:p>
            <a:pPr eaLnBrk="1" hangingPunct="1">
              <a:spcBef>
                <a:spcPct val="20000"/>
              </a:spcBef>
              <a:buClr>
                <a:srgbClr val="0BD0D9"/>
              </a:buClr>
              <a:buSzPct val="95000"/>
              <a:buFont typeface="Wingdings" panose="05000000000000000000" pitchFamily="2" charset="2"/>
              <a:buNone/>
            </a:pPr>
            <a:r>
              <a:rPr lang="id-ID" altLang="x-none" sz="2000" dirty="0">
                <a:latin typeface="Arial" panose="020B0604020202020204" pitchFamily="34" charset="0"/>
              </a:rPr>
              <a:t>	Rp. 2000 juta –  Rp. 500 juta = 1.500 juta</a:t>
            </a:r>
            <a:endParaRPr lang="id-ID" altLang="x-none"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46113" y="1219200"/>
            <a:ext cx="3352800" cy="579438"/>
          </a:xfrm>
          <a:ln>
            <a:solidFill>
              <a:srgbClr val="CC0000"/>
            </a:solidFill>
          </a:ln>
        </p:spPr>
        <p:txBody>
          <a:bodyPr vert="horz" wrap="square" lIns="0" tIns="45720" rIns="0" bIns="0" numCol="1" anchor="b" anchorCtr="0" compatLnSpc="1">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Aturan</a:t>
            </a:r>
            <a:r>
              <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rPr>
              <a:t> </a:t>
            </a:r>
            <a:r>
              <a:rPr kumimoji="0" lang="en-US" sz="32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mj-lt"/>
                <a:ea typeface="+mj-ea"/>
                <a:cs typeface="+mj-cs"/>
              </a:rPr>
              <a:t>Perkuliahan</a:t>
            </a:r>
            <a:endParaRPr kumimoji="0" lang="en-US" sz="32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mj-lt"/>
              <a:ea typeface="+mj-ea"/>
              <a:cs typeface="+mj-cs"/>
            </a:endParaRPr>
          </a:p>
        </p:txBody>
      </p:sp>
      <p:sp>
        <p:nvSpPr>
          <p:cNvPr id="9219" name="Rectangle 3"/>
          <p:cNvSpPr>
            <a:spLocks noGrp="1"/>
          </p:cNvSpPr>
          <p:nvPr>
            <p:ph idx="1"/>
          </p:nvPr>
        </p:nvSpPr>
        <p:spPr>
          <a:xfrm>
            <a:off x="596900" y="2679700"/>
            <a:ext cx="8229600" cy="2667000"/>
          </a:xfrm>
          <a:ln/>
        </p:spPr>
        <p:txBody>
          <a:bodyPr vert="horz" wrap="square" lIns="91440" tIns="45720" rIns="91440" bIns="45720" anchor="t" anchorCtr="0"/>
          <a:lstStyle/>
          <a:p>
            <a:pPr eaLnBrk="1" hangingPunct="1"/>
            <a:r>
              <a:rPr lang="en-US" altLang="id-ID" sz="2000" dirty="0"/>
              <a:t>Literature :.</a:t>
            </a:r>
          </a:p>
          <a:p>
            <a:pPr marL="1600200" lvl="3" indent="-228600" algn="just">
              <a:lnSpc>
                <a:spcPct val="115000"/>
              </a:lnSpc>
              <a:buFont typeface="Calibri" panose="020F0502020204030204" pitchFamily="34" charset="0"/>
              <a:buAutoNum type="arabicPeriod"/>
            </a:pPr>
            <a:r>
              <a:rPr lang="en-GB" altLang="id-ID" sz="1800" dirty="0">
                <a:latin typeface="Arial" panose="020B0604020202020204" pitchFamily="34" charset="0"/>
                <a:cs typeface="Calibri" panose="020F0502020204030204" pitchFamily="34" charset="0"/>
              </a:rPr>
              <a:t>Michael Parkin, Economics, 12</a:t>
            </a:r>
            <a:r>
              <a:rPr lang="en-GB" altLang="id-ID" sz="1800" baseline="30000" dirty="0">
                <a:latin typeface="Arial" panose="020B0604020202020204" pitchFamily="34" charset="0"/>
                <a:cs typeface="Calibri" panose="020F0502020204030204" pitchFamily="34" charset="0"/>
              </a:rPr>
              <a:t>th</a:t>
            </a:r>
            <a:r>
              <a:rPr lang="en-GB" altLang="id-ID" sz="1800" dirty="0">
                <a:latin typeface="Arial" panose="020B0604020202020204" pitchFamily="34" charset="0"/>
                <a:cs typeface="Calibri" panose="020F0502020204030204" pitchFamily="34" charset="0"/>
              </a:rPr>
              <a:t> edition 2. </a:t>
            </a:r>
            <a:endParaRPr lang="id-ID" altLang="id-ID" sz="1800" dirty="0">
              <a:latin typeface="Calibri" panose="020F0502020204030204" pitchFamily="34" charset="0"/>
              <a:cs typeface="Calibri" panose="020F0502020204030204" pitchFamily="34" charset="0"/>
            </a:endParaRPr>
          </a:p>
          <a:p>
            <a:pPr marL="1600200" lvl="3" indent="-228600" algn="just">
              <a:lnSpc>
                <a:spcPct val="115000"/>
              </a:lnSpc>
              <a:buFont typeface="Calibri" panose="020F0502020204030204" pitchFamily="34" charset="0"/>
              <a:buAutoNum type="arabicPeriod"/>
            </a:pPr>
            <a:r>
              <a:rPr lang="en-GB" altLang="id-ID" sz="1800" dirty="0">
                <a:latin typeface="Arial" panose="020B0604020202020204" pitchFamily="34" charset="0"/>
                <a:cs typeface="Calibri" panose="020F0502020204030204" pitchFamily="34" charset="0"/>
              </a:rPr>
              <a:t>Dornbusch, Rudiger, Macroeconomics, 12th edition, McGraw Hill, 2013</a:t>
            </a:r>
            <a:endParaRPr lang="id-ID" altLang="id-ID" sz="1800" dirty="0">
              <a:latin typeface="Calibri" panose="020F0502020204030204" pitchFamily="34" charset="0"/>
              <a:cs typeface="Calibri" panose="020F0502020204030204" pitchFamily="34" charset="0"/>
            </a:endParaRPr>
          </a:p>
          <a:p>
            <a:pPr lvl="4" eaLnBrk="1" hangingPunct="1"/>
            <a:r>
              <a:rPr lang="en-US" altLang="id-ID" sz="1800" dirty="0"/>
              <a:t>Ekonomi Makro, Local editions</a:t>
            </a:r>
          </a:p>
          <a:p>
            <a:pPr eaLnBrk="1" hangingPunct="1"/>
            <a:endParaRPr lang="en-US" altLang="id-ID" sz="1800" dirty="0"/>
          </a:p>
          <a:p>
            <a:pPr eaLnBrk="1" hangingPunct="1"/>
            <a:r>
              <a:rPr lang="en-US" altLang="id-ID" sz="2000" b="1" dirty="0"/>
              <a:t>Tugas : </a:t>
            </a:r>
            <a:r>
              <a:rPr lang="en-US" altLang="id-ID" sz="2000" dirty="0"/>
              <a:t>1. Harian, data-data ekonomi makro dan analisis </a:t>
            </a:r>
          </a:p>
          <a:p>
            <a:pPr eaLnBrk="1" hangingPunct="1"/>
            <a:r>
              <a:rPr lang="en-US" altLang="id-ID" sz="2000" dirty="0"/>
              <a:t>              2. UTS, dikumpulkan sebelum UTS atau pada saat UTS.</a:t>
            </a:r>
          </a:p>
          <a:p>
            <a:pPr eaLnBrk="1" hangingPunct="1"/>
            <a:r>
              <a:rPr lang="en-US" altLang="id-ID" sz="2000" dirty="0"/>
              <a:t>              3. UAS, d</a:t>
            </a:r>
            <a:r>
              <a:rPr lang="en-US" altLang="id-ID" sz="1800" dirty="0"/>
              <a:t>ikumpulkan sebelum UAS atau pada saat UAS.</a:t>
            </a:r>
          </a:p>
          <a:p>
            <a:pPr eaLnBrk="1" hangingPunct="1"/>
            <a:endParaRPr lang="en-US" altLang="id-ID" sz="1800" dirty="0"/>
          </a:p>
          <a:p>
            <a:pPr eaLnBrk="1" hangingPunct="1"/>
            <a:endParaRPr lang="en-US" altLang="id-ID" sz="2000" dirty="0"/>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pic>
        <p:nvPicPr>
          <p:cNvPr id="9221" name="Picture 28" descr="hil02555_m0201"/>
          <p:cNvPicPr>
            <a:picLocks noChangeAspect="1"/>
          </p:cNvPicPr>
          <p:nvPr/>
        </p:nvPicPr>
        <p:blipFill>
          <a:blip r:embed="rId2"/>
          <a:stretch>
            <a:fillRect/>
          </a:stretch>
        </p:blipFill>
        <p:spPr>
          <a:xfrm>
            <a:off x="6175375" y="317500"/>
            <a:ext cx="2667000" cy="2362200"/>
          </a:xfrm>
          <a:prstGeom prst="rect">
            <a:avLst/>
          </a:prstGeom>
          <a:noFill/>
          <a:ln w="9525">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Content Placeholder 2"/>
          <p:cNvSpPr>
            <a:spLocks noGrp="1"/>
          </p:cNvSpPr>
          <p:nvPr>
            <p:ph idx="1"/>
          </p:nvPr>
        </p:nvSpPr>
        <p:spPr>
          <a:xfrm>
            <a:off x="457200" y="1835150"/>
            <a:ext cx="8229600" cy="4389438"/>
          </a:xfrm>
        </p:spPr>
        <p:txBody>
          <a:bodyPr vert="horz" wrap="square" lIns="91440" tIns="45720" rIns="91440" bIns="45720" numCol="1" anchor="t" anchorCtr="0" compatLnSpc="1"/>
          <a:lstStyle/>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Pertanian, peternakan, kehutanan, perikanan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Pertambangan dan pengggalian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Industri pengolahan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Listrik, gas dan air minum</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Bangunan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Perdangangan, hotel dan restoran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Pengangkutan dan komunikasi</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Bank dan Lembaga Keuangan Lainnya</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Sewa rumah</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Pemerintahan dan pertahanan</a:t>
            </a:r>
          </a:p>
          <a:p>
            <a:pPr marL="533400" marR="0" lvl="0" indent="-533400" algn="l" defTabSz="914400" rtl="0" eaLnBrk="1" fontAlgn="base" latinLnBrk="0" hangingPunct="1">
              <a:lnSpc>
                <a:spcPct val="90000"/>
              </a:lnSpc>
              <a:spcBef>
                <a:spcPct val="20000"/>
              </a:spcBef>
              <a:spcAft>
                <a:spcPct val="0"/>
              </a:spcAft>
              <a:buClr>
                <a:srgbClr val="0BD0D9"/>
              </a:buClr>
              <a:buSzPct val="95000"/>
              <a:buFontTx/>
              <a:buAutoNum type="arabicPeriod"/>
              <a:defRPr/>
            </a:pPr>
            <a:r>
              <a:rPr kumimoji="0" lang="id-ID" sz="2400" b="0" i="0" u="none" strike="noStrike" kern="1200" cap="none" spc="0" normalizeH="0" baseline="0" noProof="0" dirty="0">
                <a:ln>
                  <a:noFill/>
                </a:ln>
                <a:solidFill>
                  <a:schemeClr val="tx1"/>
                </a:solidFill>
                <a:effectLst/>
                <a:uLnTx/>
                <a:uFillTx/>
                <a:latin typeface="+mn-lt"/>
                <a:ea typeface="+mn-ea"/>
                <a:cs typeface="+mn-cs"/>
              </a:rPr>
              <a:t>Jasa-jasa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Char char=""/>
              <a:defRPr/>
            </a:pPr>
            <a:endParaRPr kumimoji="0" lang="id-ID"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Rectangle 2"/>
          <p:cNvSpPr>
            <a:spLocks noGrp="1"/>
          </p:cNvSpPr>
          <p:nvPr>
            <p:ph type="title"/>
          </p:nvPr>
        </p:nvSpPr>
        <p:spPr>
          <a:xfrm>
            <a:off x="457200" y="428625"/>
            <a:ext cx="8229600" cy="1143000"/>
          </a:xfrm>
          <a:ln/>
        </p:spPr>
        <p:txBody>
          <a:bodyPr vert="horz" wrap="square" lIns="0" tIns="45720" rIns="0" bIns="0" anchor="b" anchorCtr="0"/>
          <a:lstStyle/>
          <a:p>
            <a:pPr eaLnBrk="1" hangingPunct="1"/>
            <a:r>
              <a:rPr lang="en-US" altLang="id-ID" sz="2800" b="1" dirty="0"/>
              <a:t>11 LAPANGAN USAHA DALAM MENYUSUN PENDAPATAN NASIONAL CARA PRODUKSI: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685800" y="762000"/>
            <a:ext cx="7848600" cy="5410200"/>
          </a:xfrm>
        </p:spPr>
        <p:txBody>
          <a:bodyPr vert="horz" wrap="square" lIns="91440" tIns="45720" rIns="91440" bIns="45720" numCol="1" anchor="t" anchorCtr="0" compatLnSpc="1"/>
          <a:lstStyle/>
          <a:p>
            <a:pPr eaLnBrk="1" hangingPunct="1">
              <a:lnSpc>
                <a:spcPct val="80000"/>
              </a:lnSpc>
              <a:buFont typeface="Wingdings" panose="05000000000000000000" pitchFamily="2" charset="2"/>
              <a:buNone/>
            </a:pPr>
            <a:r>
              <a:rPr sz="2000" b="1" dirty="0">
                <a:solidFill>
                  <a:srgbClr val="FF0000"/>
                </a:solidFill>
                <a:effectLst>
                  <a:outerShdw blurRad="38100" dist="38100" dir="2700000">
                    <a:srgbClr val="000000"/>
                  </a:outerShdw>
                </a:effectLst>
                <a:latin typeface="Arial" panose="020B0604020202020204" pitchFamily="34" charset="0"/>
                <a:cs typeface="Arial" panose="020B0604020202020204" pitchFamily="34" charset="0"/>
              </a:rPr>
              <a:t>Pendekatan Pendapatan (</a:t>
            </a:r>
            <a:r>
              <a:rPr sz="2000" b="1" i="1" dirty="0">
                <a:solidFill>
                  <a:srgbClr val="FF0000"/>
                </a:solidFill>
                <a:effectLst>
                  <a:outerShdw blurRad="38100" dist="38100" dir="2700000">
                    <a:srgbClr val="000000"/>
                  </a:outerShdw>
                </a:effectLst>
                <a:latin typeface="Arial" panose="020B0604020202020204" pitchFamily="34" charset="0"/>
                <a:cs typeface="Arial" panose="020B0604020202020204" pitchFamily="34" charset="0"/>
              </a:rPr>
              <a:t>income approach</a:t>
            </a:r>
            <a:r>
              <a:rPr sz="2000" b="1" dirty="0">
                <a:latin typeface="Arial" panose="020B0604020202020204" pitchFamily="34" charset="0"/>
                <a:cs typeface="Arial" panose="020B0604020202020204" pitchFamily="34" charset="0"/>
              </a:rPr>
              <a:t>)</a:t>
            </a:r>
          </a:p>
          <a:p>
            <a:pPr eaLnBrk="1" hangingPunct="1">
              <a:lnSpc>
                <a:spcPct val="80000"/>
              </a:lnSpc>
              <a:buFont typeface="Wingdings 2" panose="05020102010507070707" pitchFamily="18" charset="2"/>
              <a:buChar char=""/>
            </a:pPr>
            <a:endParaRPr sz="1400" dirty="0">
              <a:latin typeface="Arial" panose="020B0604020202020204" pitchFamily="34" charset="0"/>
              <a:cs typeface="Arial" panose="020B0604020202020204" pitchFamily="34" charset="0"/>
            </a:endParaRPr>
          </a:p>
          <a:p>
            <a:pPr algn="just"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Pendekatan Pendapatan menghitung output berdasarkan jumlah seluruh pendapatan (balas jasa) yang dterima seluruh faktor produksi dalam waktu satu tahun. Balas jasa yang diterima faktor produksi dapat berupa: </a:t>
            </a:r>
          </a:p>
          <a:p>
            <a:pPr eaLnBrk="1" hangingPunct="1">
              <a:spcBef>
                <a:spcPct val="0"/>
              </a:spcBef>
              <a:buFont typeface="Wingdings 2" panose="05020102010507070707" pitchFamily="18" charset="2"/>
              <a:buChar char=""/>
            </a:pPr>
            <a:endParaRPr sz="1400" dirty="0">
              <a:latin typeface="Arial" panose="020B0604020202020204" pitchFamily="34" charset="0"/>
              <a:cs typeface="Arial" panose="020B0604020202020204" pitchFamily="34" charset="0"/>
            </a:endParaRPr>
          </a:p>
          <a:p>
            <a:pPr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1. Upah, untuk tenaga kerja yang merupakan balas jasa yang dominan dalam  </a:t>
            </a:r>
          </a:p>
          <a:p>
            <a:pPr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    perekonomian. </a:t>
            </a:r>
          </a:p>
          <a:p>
            <a:pPr eaLnBrk="1" hangingPunct="1">
              <a:spcBef>
                <a:spcPct val="0"/>
              </a:spcBef>
              <a:buFont typeface="Wingdings 2" panose="05020102010507070707" pitchFamily="18" charset="2"/>
              <a:buChar char=""/>
            </a:pPr>
            <a:endParaRPr sz="1400" dirty="0">
              <a:latin typeface="Arial" panose="020B0604020202020204" pitchFamily="34" charset="0"/>
              <a:cs typeface="Arial" panose="020B0604020202020204" pitchFamily="34" charset="0"/>
            </a:endParaRPr>
          </a:p>
          <a:p>
            <a:pPr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2. Bunga, merupakan balas jasa untuk modal </a:t>
            </a:r>
          </a:p>
          <a:p>
            <a:pPr eaLnBrk="1" hangingPunct="1">
              <a:spcBef>
                <a:spcPct val="0"/>
              </a:spcBef>
              <a:buFont typeface="Wingdings 2" panose="05020102010507070707" pitchFamily="18" charset="2"/>
              <a:buChar char=""/>
            </a:pPr>
            <a:endParaRPr sz="1400" dirty="0">
              <a:latin typeface="Arial" panose="020B0604020202020204" pitchFamily="34" charset="0"/>
              <a:cs typeface="Arial" panose="020B0604020202020204" pitchFamily="34" charset="0"/>
            </a:endParaRPr>
          </a:p>
          <a:p>
            <a:pPr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3. Sewa, merupakan balas jasa untuk sumber daya alam yang digunakan </a:t>
            </a:r>
          </a:p>
          <a:p>
            <a:pPr eaLnBrk="1" hangingPunct="1">
              <a:spcBef>
                <a:spcPct val="0"/>
              </a:spcBef>
              <a:buFont typeface="Wingdings 2" panose="05020102010507070707" pitchFamily="18" charset="2"/>
              <a:buChar char=""/>
            </a:pPr>
            <a:endParaRPr sz="1400" dirty="0">
              <a:latin typeface="Arial" panose="020B0604020202020204" pitchFamily="34" charset="0"/>
              <a:cs typeface="Arial" panose="020B0604020202020204" pitchFamily="34" charset="0"/>
            </a:endParaRPr>
          </a:p>
          <a:p>
            <a:pPr eaLnBrk="1" hangingPunct="1">
              <a:spcBef>
                <a:spcPct val="0"/>
              </a:spcBef>
              <a:buFont typeface="Wingdings 2" panose="05020102010507070707" pitchFamily="18" charset="2"/>
              <a:buChar char=""/>
            </a:pPr>
            <a:r>
              <a:rPr sz="1400" dirty="0">
                <a:latin typeface="Arial" panose="020B0604020202020204" pitchFamily="34" charset="0"/>
                <a:cs typeface="Arial" panose="020B0604020202020204" pitchFamily="34" charset="0"/>
              </a:rPr>
              <a:t>4. Profit, balas jasa untuk keterampilan pengusahaan atau entrepreuner </a:t>
            </a:r>
          </a:p>
          <a:p>
            <a:pPr eaLnBrk="1" hangingPunct="1">
              <a:lnSpc>
                <a:spcPct val="50000"/>
              </a:lnSpc>
            </a:pPr>
            <a:endParaRPr sz="1400" dirty="0">
              <a:latin typeface="Arial" panose="020B0604020202020204" pitchFamily="34" charset="0"/>
              <a:cs typeface="Arial" panose="020B0604020202020204" pitchFamily="34" charset="0"/>
            </a:endParaRPr>
          </a:p>
          <a:p>
            <a:pPr lvl="1" eaLnBrk="1" hangingPunct="1">
              <a:lnSpc>
                <a:spcPct val="80000"/>
              </a:lnSpc>
            </a:pPr>
            <a:r>
              <a:rPr sz="1400" b="1" dirty="0">
                <a:latin typeface="Arial" panose="020B0604020202020204" pitchFamily="34" charset="0"/>
                <a:cs typeface="Arial" panose="020B0604020202020204" pitchFamily="34" charset="0"/>
              </a:rPr>
              <a:t>Matematis :  </a:t>
            </a:r>
            <a:r>
              <a:rPr sz="1400" dirty="0">
                <a:latin typeface="Arial" panose="020B0604020202020204" pitchFamily="34" charset="0"/>
                <a:cs typeface="Arial" panose="020B0604020202020204" pitchFamily="34" charset="0"/>
              </a:rPr>
              <a:t>Q = f (L,K,U,E), dimana Q = out put ; L = tenaga kerja  ; K = barang modal  ; </a:t>
            </a:r>
          </a:p>
          <a:p>
            <a:pPr lvl="1" eaLnBrk="1" hangingPunct="1">
              <a:lnSpc>
                <a:spcPct val="80000"/>
              </a:lnSpc>
            </a:pPr>
            <a:r>
              <a:rPr sz="1400" dirty="0">
                <a:latin typeface="Arial" panose="020B0604020202020204" pitchFamily="34" charset="0"/>
                <a:cs typeface="Arial" panose="020B0604020202020204" pitchFamily="34" charset="0"/>
              </a:rPr>
              <a:t>                                                              U = uang </a:t>
            </a:r>
          </a:p>
          <a:p>
            <a:pPr lvl="1" eaLnBrk="1" hangingPunct="1">
              <a:lnSpc>
                <a:spcPct val="80000"/>
              </a:lnSpc>
              <a:buNone/>
            </a:pPr>
            <a:r>
              <a:rPr sz="1400" dirty="0">
                <a:latin typeface="Arial" panose="020B0604020202020204" pitchFamily="34" charset="0"/>
                <a:cs typeface="Arial" panose="020B0604020202020204" pitchFamily="34" charset="0"/>
              </a:rPr>
              <a:t>                                                                  E = kemampuan enterprenuer atau kewirausahaan</a:t>
            </a:r>
          </a:p>
          <a:p>
            <a:pPr eaLnBrk="1" hangingPunct="1">
              <a:lnSpc>
                <a:spcPct val="80000"/>
              </a:lnSpc>
            </a:pPr>
            <a:r>
              <a:rPr sz="1400" b="1" dirty="0">
                <a:effectLst>
                  <a:outerShdw blurRad="38100" dist="38100" dir="2700000">
                    <a:srgbClr val="FFFFFF"/>
                  </a:outerShdw>
                </a:effectLst>
                <a:latin typeface="Arial" panose="020B0604020202020204" pitchFamily="34" charset="0"/>
                <a:cs typeface="Arial" panose="020B0604020202020204" pitchFamily="34" charset="0"/>
              </a:rPr>
              <a:t>        Jadi :  PN = w + I + r + </a:t>
            </a:r>
            <a:r>
              <a:rPr lang="el-GR" altLang="x-none" sz="1400" b="1" dirty="0">
                <a:effectLst>
                  <a:outerShdw blurRad="38100" dist="38100" dir="2700000">
                    <a:srgbClr val="FFFFFF"/>
                  </a:outerShdw>
                </a:effectLst>
                <a:latin typeface="Arial" panose="020B0604020202020204" pitchFamily="34" charset="0"/>
                <a:cs typeface="Arial" panose="020B0604020202020204" pitchFamily="34" charset="0"/>
              </a:rPr>
              <a:t>Π</a:t>
            </a:r>
            <a:r>
              <a:rPr sz="1400" b="1" dirty="0">
                <a:effectLst>
                  <a:outerShdw blurRad="38100" dist="38100" dir="2700000">
                    <a:srgbClr val="FFFFFF"/>
                  </a:outerShdw>
                </a:effectLst>
                <a:latin typeface="Arial" panose="020B0604020202020204" pitchFamily="34" charset="0"/>
                <a:cs typeface="Arial" panose="020B0604020202020204" pitchFamily="34" charset="0"/>
              </a:rPr>
              <a:t> </a:t>
            </a:r>
          </a:p>
          <a:p>
            <a:pPr eaLnBrk="1" hangingPunct="1">
              <a:lnSpc>
                <a:spcPct val="80000"/>
              </a:lnSpc>
            </a:pPr>
            <a:endParaRPr sz="1400" dirty="0">
              <a:latin typeface="Arial" panose="020B0604020202020204" pitchFamily="34" charset="0"/>
              <a:cs typeface="Arial" panose="020B0604020202020204" pitchFamily="34" charset="0"/>
            </a:endParaRPr>
          </a:p>
          <a:p>
            <a:pPr algn="just" eaLnBrk="1" hangingPunct="1">
              <a:lnSpc>
                <a:spcPct val="105000"/>
              </a:lnSpc>
            </a:pPr>
            <a:r>
              <a:rPr sz="1400" dirty="0">
                <a:latin typeface="Arial" panose="020B0604020202020204" pitchFamily="34" charset="0"/>
                <a:cs typeface="Arial" panose="020B0604020202020204" pitchFamily="34" charset="0"/>
              </a:rPr>
              <a:t>Pendekatan ini memiliki kelemahan pada validitas data pendapatan yang diterima faktor produksi, terdapat keengganan responden dalam memberitahukan jumlah pendapatan yang diterimanya, misalnya karena alasan penghindaran atau meminimumkan pungutan pajak, dll. </a:t>
            </a:r>
            <a:endParaRPr sz="1400" dirty="0">
              <a:latin typeface="Arial" panose="020B0604020202020204" pitchFamily="34" charset="0"/>
              <a:ea typeface="Arial" panose="020B0604020202020204" pitchFamily="34" charset="0"/>
            </a:endParaRPr>
          </a:p>
        </p:txBody>
      </p:sp>
      <p:sp>
        <p:nvSpPr>
          <p:cNvPr id="3" name="Footer Placeholder 4"/>
          <p:cNvSpPr txBox="1">
            <a:spLocks noGrp="1"/>
          </p:cNvSpPr>
          <p:nvPr>
            <p:ph type="ftr" sz="quarter" idx="11"/>
          </p:nvPr>
        </p:nvSpPr>
        <p:spPr>
          <a:xfrm>
            <a:off x="28956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44036" name="Slide Number Placeholder 3"/>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31</a:t>
            </a:fld>
            <a:endParaRPr lang="en-US" altLang="id-ID" sz="1200" dirty="0">
              <a:solidFill>
                <a:srgbClr val="045C75"/>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Rectangle 2"/>
          <p:cNvSpPr>
            <a:spLocks noGrp="1" noChangeArrowheads="1"/>
          </p:cNvSpPr>
          <p:nvPr>
            <p:ph type="title"/>
          </p:nvPr>
        </p:nvSpPr>
        <p:spPr>
          <a:xfrm>
            <a:off x="457200" y="428625"/>
            <a:ext cx="8229600" cy="1143000"/>
          </a:xfrm>
        </p:spPr>
        <p:txBody>
          <a:bodyPr vert="horz" wrap="square" lIns="0" tIns="45720" rIns="0" bIns="0" numCol="1" anchor="b"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PERHITUNGAN PENDAPATAN NASIONAL:  </a:t>
            </a:r>
            <a:br>
              <a:rPr kumimoji="0" lang="en-US"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r>
              <a:rPr kumimoji="0" lang="en-US" sz="28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Metoda</a:t>
            </a:r>
            <a:r>
              <a:rPr kumimoji="0" lang="en-US"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28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Pendapatan</a:t>
            </a:r>
            <a:endParaRPr kumimoji="0" lang="en-US"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6" name="Rectangle 5"/>
          <p:cNvSpPr/>
          <p:nvPr/>
        </p:nvSpPr>
        <p:spPr>
          <a:xfrm>
            <a:off x="714375" y="1785938"/>
            <a:ext cx="7786688" cy="4708525"/>
          </a:xfrm>
          <a:prstGeom prst="rect">
            <a:avLst/>
          </a:prstGeom>
        </p:spPr>
        <p:txBody>
          <a:bodyPr>
            <a:spAutoFit/>
          </a:body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Pendapatan nasional dihitung dari seluruh pendapatan yang diterima pemilik faktor produksi yang disumbangkan kepada rumah tangga produsen selama satu  tahun</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Formula :</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Y = r + i + w + p</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Dimana :</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Y : Pendapatan Nasional </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 :sewa tanah/alam</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 : bunga modal</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netto</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 :upah TK</a:t>
            </a:r>
          </a:p>
          <a:p>
            <a:pPr marL="0" marR="0" lvl="0" indent="45085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 : laba pengusaha/skill</a:t>
            </a: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defRPr/>
            </a:pP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endParaRPr kumimoji="0" lang="id-ID"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p:cNvSpPr>
          <p:nvPr>
            <p:ph idx="1"/>
          </p:nvPr>
        </p:nvSpPr>
        <p:spPr>
          <a:xfrm>
            <a:off x="457200" y="609600"/>
            <a:ext cx="8229600" cy="5521325"/>
          </a:xfrm>
          <a:ln/>
        </p:spPr>
        <p:txBody>
          <a:bodyPr vert="horz" wrap="square" lIns="91440" tIns="45720" rIns="91440" bIns="45720" anchor="t" anchorCtr="0"/>
          <a:lstStyle/>
          <a:p>
            <a:pPr eaLnBrk="1" hangingPunct="1"/>
            <a:r>
              <a:rPr lang="en-US" altLang="id-ID" b="1" dirty="0"/>
              <a:t>Pendekatan Pengeluaran </a:t>
            </a:r>
          </a:p>
          <a:p>
            <a:pPr eaLnBrk="1" hangingPunct="1"/>
            <a:endParaRPr lang="en-US" altLang="id-ID" sz="1600" dirty="0"/>
          </a:p>
          <a:p>
            <a:pPr eaLnBrk="1" hangingPunct="1"/>
            <a:endParaRPr lang="en-US" altLang="id-ID" sz="1600" dirty="0"/>
          </a:p>
          <a:p>
            <a:pPr eaLnBrk="1" hangingPunct="1"/>
            <a:endParaRPr lang="en-US" altLang="id-ID" sz="1600" dirty="0"/>
          </a:p>
          <a:p>
            <a:pPr eaLnBrk="1" hangingPunct="1"/>
            <a:endParaRPr lang="en-US" altLang="id-ID" sz="1600" dirty="0"/>
          </a:p>
          <a:p>
            <a:pPr eaLnBrk="1" hangingPunct="1"/>
            <a:endParaRPr lang="en-US" altLang="id-ID" sz="1600" dirty="0"/>
          </a:p>
          <a:p>
            <a:pPr eaLnBrk="1" hangingPunct="1"/>
            <a:endParaRPr lang="en-US" altLang="id-ID" sz="1600" dirty="0"/>
          </a:p>
          <a:p>
            <a:pPr eaLnBrk="1" hangingPunct="1"/>
            <a:r>
              <a:rPr lang="en-US" altLang="id-ID" sz="1600" dirty="0"/>
              <a:t>Pendekatan Pengeluaran menghitung output berdasarkan jumlah pengeluaran seluruh sektor dalam perekonomian. Logika dari pendekatan ini berdasarkan analisa bahwa pengeluaran suatu pihak merupakan pendapatan bagi pihak lain. Rumus matematis pendekatan ini: </a:t>
            </a:r>
          </a:p>
          <a:p>
            <a:pPr lvl="1" eaLnBrk="1" hangingPunct="1"/>
            <a:r>
              <a:rPr lang="en-US" altLang="id-ID" sz="1400" dirty="0"/>
              <a:t>Y  atau PDB  = C + I + G + (X-M) </a:t>
            </a:r>
          </a:p>
          <a:p>
            <a:pPr lvl="1" eaLnBrk="1" hangingPunct="1"/>
            <a:r>
              <a:rPr lang="en-US" altLang="id-ID" sz="1400" dirty="0"/>
              <a:t>Dimana: </a:t>
            </a:r>
          </a:p>
          <a:p>
            <a:pPr lvl="1" eaLnBrk="1" hangingPunct="1"/>
            <a:r>
              <a:rPr lang="en-US" altLang="id-ID" sz="1400" dirty="0"/>
              <a:t>Y = pendapatan nasional </a:t>
            </a:r>
          </a:p>
          <a:p>
            <a:pPr lvl="1" eaLnBrk="1" hangingPunct="1"/>
            <a:r>
              <a:rPr lang="en-US" altLang="id-ID" sz="1400" dirty="0"/>
              <a:t>C = konsumsi rumah tangga dan swasta </a:t>
            </a:r>
          </a:p>
          <a:p>
            <a:pPr lvl="1" eaLnBrk="1" hangingPunct="1"/>
            <a:r>
              <a:rPr lang="en-US" altLang="id-ID" sz="1400" dirty="0"/>
              <a:t>I = pengeluaran investasi </a:t>
            </a:r>
          </a:p>
          <a:p>
            <a:pPr lvl="1" eaLnBrk="1" hangingPunct="1"/>
            <a:r>
              <a:rPr lang="en-US" altLang="id-ID" sz="1400" dirty="0"/>
              <a:t>G = pengeluaran yang dilakukan pemerintah </a:t>
            </a:r>
          </a:p>
          <a:p>
            <a:pPr lvl="1" eaLnBrk="1" hangingPunct="1"/>
            <a:r>
              <a:rPr lang="en-US" altLang="id-ID" sz="1400" dirty="0"/>
              <a:t>X = pendapatan ekspor </a:t>
            </a:r>
          </a:p>
          <a:p>
            <a:pPr lvl="1" eaLnBrk="1" hangingPunct="1"/>
            <a:r>
              <a:rPr lang="en-US" altLang="id-ID" sz="1400" dirty="0"/>
              <a:t>M = pengeluaran impor </a:t>
            </a:r>
          </a:p>
        </p:txBody>
      </p:sp>
      <p:sp>
        <p:nvSpPr>
          <p:cNvPr id="3" name="Footer Placeholder 4"/>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6" name="TextBox 5"/>
          <p:cNvSpPr txBox="1"/>
          <p:nvPr/>
        </p:nvSpPr>
        <p:spPr>
          <a:xfrm>
            <a:off x="838200" y="1219200"/>
            <a:ext cx="6477000" cy="1492250"/>
          </a:xfrm>
          <a:prstGeom prst="rect">
            <a:avLst/>
          </a:prstGeom>
          <a:noFill/>
          <a:ln>
            <a:solidFill>
              <a:schemeClr val="bg1">
                <a:lumMod val="65000"/>
              </a:schemeClr>
            </a:solidFill>
          </a:ln>
        </p:spPr>
        <p:txBody>
          <a:bodyPr>
            <a:spAutoFit/>
          </a:bodyPr>
          <a:lstStyle/>
          <a:p>
            <a:pPr marR="0" defTabSz="914400">
              <a:buClrTx/>
              <a:buSzTx/>
              <a:buFontTx/>
              <a:buNone/>
              <a:defRPr/>
            </a:pPr>
            <a:r>
              <a:rPr kumimoji="0" lang="en-US" sz="1300" b="1" kern="1200" cap="none" spc="0" normalizeH="0" baseline="0" noProof="0" dirty="0" err="1">
                <a:latin typeface="Arial" panose="020B0604020202020204" pitchFamily="34" charset="0"/>
                <a:ea typeface="+mn-ea"/>
                <a:cs typeface="Arial" panose="020B0604020202020204" pitchFamily="34" charset="0"/>
              </a:rPr>
              <a:t>Komponen</a:t>
            </a:r>
            <a:r>
              <a:rPr kumimoji="0" lang="en-US" sz="1300" b="1" kern="1200" cap="none" spc="0" normalizeH="0" baseline="0" noProof="0" dirty="0">
                <a:latin typeface="Arial" panose="020B0604020202020204" pitchFamily="34" charset="0"/>
                <a:ea typeface="+mn-ea"/>
                <a:cs typeface="Arial" panose="020B0604020202020204" pitchFamily="34" charset="0"/>
              </a:rPr>
              <a:t> </a:t>
            </a:r>
            <a:r>
              <a:rPr kumimoji="0" lang="en-US" sz="1300" b="1" kern="1200" cap="none" spc="0" normalizeH="0" baseline="0" noProof="0" dirty="0" err="1">
                <a:latin typeface="Arial" panose="020B0604020202020204" pitchFamily="34" charset="0"/>
                <a:ea typeface="+mn-ea"/>
                <a:cs typeface="Arial" panose="020B0604020202020204" pitchFamily="34" charset="0"/>
              </a:rPr>
              <a:t>pengeluaran</a:t>
            </a:r>
            <a:r>
              <a:rPr kumimoji="0" lang="en-US" sz="1300" b="1" kern="1200" cap="none" spc="0" normalizeH="0" baseline="0" noProof="0" dirty="0">
                <a:latin typeface="Arial" panose="020B0604020202020204" pitchFamily="34" charset="0"/>
                <a:ea typeface="+mn-ea"/>
                <a:cs typeface="Arial" panose="020B0604020202020204" pitchFamily="34" charset="0"/>
              </a:rPr>
              <a:t> :</a:t>
            </a:r>
          </a:p>
          <a:p>
            <a:pPr marR="0" defTabSz="914400">
              <a:buClrTx/>
              <a:buSzTx/>
              <a:buFontTx/>
              <a:buNone/>
              <a:defRPr/>
            </a:pPr>
            <a:endParaRPr kumimoji="0" lang="en-US" sz="1300" kern="1200" cap="none" spc="0" normalizeH="0" baseline="0" noProof="0" dirty="0">
              <a:latin typeface="Arial" panose="020B0604020202020204" pitchFamily="34" charset="0"/>
              <a:ea typeface="+mn-ea"/>
              <a:cs typeface="Arial" panose="020B0604020202020204" pitchFamily="34" charset="0"/>
            </a:endParaRPr>
          </a:p>
          <a:p>
            <a:pPr marR="0" defTabSz="914400">
              <a:buClrTx/>
              <a:buSzTx/>
              <a:buFont typeface="Arial" panose="020B0604020202020204" pitchFamily="34" charset="0"/>
              <a:buChar char="•"/>
              <a:defRPr/>
            </a:pPr>
            <a:r>
              <a:rPr kumimoji="0" lang="en-US" sz="1300" kern="1200" cap="none" spc="0" normalizeH="0" baseline="0" noProof="0" dirty="0" err="1">
                <a:latin typeface="Arial" panose="020B0604020202020204" pitchFamily="34" charset="0"/>
                <a:ea typeface="+mn-ea"/>
                <a:cs typeface="Arial" panose="020B0604020202020204" pitchFamily="34" charset="0"/>
              </a:rPr>
              <a:t>Konsumsi</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kern="1200" cap="none" spc="0" normalizeH="0" baseline="0" noProof="0" dirty="0" err="1">
                <a:latin typeface="Arial" panose="020B0604020202020204" pitchFamily="34" charset="0"/>
                <a:ea typeface="+mn-ea"/>
                <a:cs typeface="Arial" panose="020B0604020202020204" pitchFamily="34" charset="0"/>
              </a:rPr>
              <a:t>rumah</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kern="1200" cap="none" spc="0" normalizeH="0" baseline="0" noProof="0" dirty="0" err="1">
                <a:latin typeface="Arial" panose="020B0604020202020204" pitchFamily="34" charset="0"/>
                <a:ea typeface="+mn-ea"/>
                <a:cs typeface="Arial" panose="020B0604020202020204" pitchFamily="34" charset="0"/>
              </a:rPr>
              <a:t>tangga</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i="1" kern="1200" cap="none" spc="0" normalizeH="0" baseline="0" noProof="0" dirty="0">
                <a:latin typeface="Arial" panose="020B0604020202020204" pitchFamily="34" charset="0"/>
                <a:ea typeface="+mn-ea"/>
                <a:cs typeface="Arial" panose="020B0604020202020204" pitchFamily="34" charset="0"/>
              </a:rPr>
              <a:t>(household </a:t>
            </a:r>
            <a:r>
              <a:rPr kumimoji="0" lang="en-US" sz="1300" i="1" kern="1200" cap="none" spc="0" normalizeH="0" baseline="0" noProof="0" dirty="0" err="1">
                <a:latin typeface="Arial" panose="020B0604020202020204" pitchFamily="34" charset="0"/>
                <a:ea typeface="+mn-ea"/>
                <a:cs typeface="Arial" panose="020B0604020202020204" pitchFamily="34" charset="0"/>
              </a:rPr>
              <a:t>consumtion</a:t>
            </a:r>
            <a:r>
              <a:rPr kumimoji="0" lang="en-US" sz="1300" i="1" kern="1200" cap="none" spc="0" normalizeH="0" baseline="0" noProof="0" dirty="0">
                <a:latin typeface="Arial" panose="020B0604020202020204" pitchFamily="34" charset="0"/>
                <a:ea typeface="+mn-ea"/>
                <a:cs typeface="Arial" panose="020B0604020202020204" pitchFamily="34" charset="0"/>
              </a:rPr>
              <a:t>) </a:t>
            </a:r>
          </a:p>
          <a:p>
            <a:pPr marR="0" defTabSz="914400">
              <a:buClrTx/>
              <a:buSzTx/>
              <a:buFont typeface="Arial" panose="020B0604020202020204" pitchFamily="34" charset="0"/>
              <a:buChar char="•"/>
              <a:defRPr/>
            </a:pPr>
            <a:r>
              <a:rPr kumimoji="0" lang="en-US" sz="1300" kern="1200" cap="none" spc="0" normalizeH="0" baseline="0" noProof="0" dirty="0" err="1">
                <a:latin typeface="Arial" panose="020B0604020202020204" pitchFamily="34" charset="0"/>
                <a:ea typeface="+mn-ea"/>
                <a:cs typeface="Arial" panose="020B0604020202020204" pitchFamily="34" charset="0"/>
              </a:rPr>
              <a:t>Konsumsi</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kern="1200" cap="none" spc="0" normalizeH="0" baseline="0" noProof="0" dirty="0" err="1">
                <a:latin typeface="Arial" panose="020B0604020202020204" pitchFamily="34" charset="0"/>
                <a:ea typeface="+mn-ea"/>
                <a:cs typeface="Arial" panose="020B0604020202020204" pitchFamily="34" charset="0"/>
              </a:rPr>
              <a:t>pemerintah</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i="1" kern="1200" cap="none" spc="0" normalizeH="0" baseline="0" noProof="0" dirty="0">
                <a:latin typeface="Arial" panose="020B0604020202020204" pitchFamily="34" charset="0"/>
                <a:ea typeface="+mn-ea"/>
                <a:cs typeface="Arial" panose="020B0604020202020204" pitchFamily="34" charset="0"/>
              </a:rPr>
              <a:t>government </a:t>
            </a:r>
            <a:r>
              <a:rPr kumimoji="0" lang="en-US" sz="1300" i="1" kern="1200" cap="none" spc="0" normalizeH="0" baseline="0" noProof="0" dirty="0" err="1">
                <a:latin typeface="Arial" panose="020B0604020202020204" pitchFamily="34" charset="0"/>
                <a:ea typeface="+mn-ea"/>
                <a:cs typeface="Arial" panose="020B0604020202020204" pitchFamily="34" charset="0"/>
              </a:rPr>
              <a:t>consumtions</a:t>
            </a:r>
            <a:r>
              <a:rPr kumimoji="0" lang="en-US" sz="1300" i="1" kern="1200" cap="none" spc="0" normalizeH="0" baseline="0" noProof="0" dirty="0">
                <a:latin typeface="Arial" panose="020B0604020202020204" pitchFamily="34" charset="0"/>
                <a:ea typeface="+mn-ea"/>
                <a:cs typeface="Arial" panose="020B0604020202020204" pitchFamily="34" charset="0"/>
              </a:rPr>
              <a:t>)</a:t>
            </a:r>
          </a:p>
          <a:p>
            <a:pPr marR="0" defTabSz="914400">
              <a:buClrTx/>
              <a:buSzTx/>
              <a:buFont typeface="Arial" panose="020B0604020202020204" pitchFamily="34" charset="0"/>
              <a:buChar char="•"/>
              <a:defRPr/>
            </a:pPr>
            <a:r>
              <a:rPr kumimoji="0" lang="en-US" sz="1300" kern="1200" cap="none" spc="0" normalizeH="0" baseline="0" noProof="0" dirty="0" err="1">
                <a:latin typeface="Arial" panose="020B0604020202020204" pitchFamily="34" charset="0"/>
                <a:ea typeface="+mn-ea"/>
                <a:cs typeface="Arial" panose="020B0604020202020204" pitchFamily="34" charset="0"/>
              </a:rPr>
              <a:t>Pengeluaran</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kern="1200" cap="none" spc="0" normalizeH="0" baseline="0" noProof="0" dirty="0" err="1">
                <a:latin typeface="Arial" panose="020B0604020202020204" pitchFamily="34" charset="0"/>
                <a:ea typeface="+mn-ea"/>
                <a:cs typeface="Arial" panose="020B0604020202020204" pitchFamily="34" charset="0"/>
              </a:rPr>
              <a:t>investasi</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i="1" kern="1200" cap="none" spc="0" normalizeH="0" baseline="0" noProof="0" dirty="0">
                <a:latin typeface="Arial" panose="020B0604020202020204" pitchFamily="34" charset="0"/>
                <a:ea typeface="+mn-ea"/>
                <a:cs typeface="Arial" panose="020B0604020202020204" pitchFamily="34" charset="0"/>
              </a:rPr>
              <a:t>(investment expenditure)</a:t>
            </a:r>
          </a:p>
          <a:p>
            <a:pPr marR="0" defTabSz="914400">
              <a:buClrTx/>
              <a:buSzTx/>
              <a:buFont typeface="Arial" panose="020B0604020202020204" pitchFamily="34" charset="0"/>
              <a:buChar char="•"/>
              <a:defRPr/>
            </a:pPr>
            <a:r>
              <a:rPr kumimoji="0" lang="en-US" sz="1300" kern="1200" cap="none" spc="0" normalizeH="0" baseline="0" noProof="0" dirty="0">
                <a:latin typeface="Arial" panose="020B0604020202020204" pitchFamily="34" charset="0"/>
                <a:ea typeface="+mn-ea"/>
                <a:cs typeface="Arial" panose="020B0604020202020204" pitchFamily="34" charset="0"/>
              </a:rPr>
              <a:t>Export </a:t>
            </a:r>
            <a:r>
              <a:rPr kumimoji="0" lang="en-US" sz="1300" kern="1200" cap="none" spc="0" normalizeH="0" baseline="0" noProof="0" dirty="0" err="1">
                <a:latin typeface="Arial" panose="020B0604020202020204" pitchFamily="34" charset="0"/>
                <a:ea typeface="+mn-ea"/>
                <a:cs typeface="Arial" panose="020B0604020202020204" pitchFamily="34" charset="0"/>
              </a:rPr>
              <a:t>netto</a:t>
            </a:r>
            <a:r>
              <a:rPr kumimoji="0" lang="en-US" sz="1300" kern="1200" cap="none" spc="0" normalizeH="0" baseline="0" noProof="0" dirty="0">
                <a:latin typeface="Arial" panose="020B0604020202020204" pitchFamily="34" charset="0"/>
                <a:ea typeface="+mn-ea"/>
                <a:cs typeface="Arial" panose="020B0604020202020204" pitchFamily="34" charset="0"/>
              </a:rPr>
              <a:t>  </a:t>
            </a:r>
            <a:r>
              <a:rPr kumimoji="0" lang="en-US" sz="1300" i="1" kern="1200" cap="none" spc="0" normalizeH="0" baseline="0" noProof="0" dirty="0">
                <a:latin typeface="Arial" panose="020B0604020202020204" pitchFamily="34" charset="0"/>
                <a:ea typeface="+mn-ea"/>
                <a:cs typeface="Arial" panose="020B0604020202020204" pitchFamily="34" charset="0"/>
              </a:rPr>
              <a:t>(net export)</a:t>
            </a:r>
          </a:p>
          <a:p>
            <a:pPr marR="0" defTabSz="914400">
              <a:buClrTx/>
              <a:buSzTx/>
              <a:buFontTx/>
              <a:buNone/>
              <a:defRPr/>
            </a:pPr>
            <a:endParaRPr kumimoji="0" lang="en-US" sz="1300" kern="1200" cap="none" spc="0" normalizeH="0" baseline="0" noProof="0" dirty="0">
              <a:latin typeface="Arial" panose="020B0604020202020204" pitchFamily="34" charset="0"/>
              <a:ea typeface="+mn-ea"/>
              <a:cs typeface="Arial" panose="020B0604020202020204" pitchFamily="34" charset="0"/>
            </a:endParaRPr>
          </a:p>
        </p:txBody>
      </p:sp>
      <p:sp>
        <p:nvSpPr>
          <p:cNvPr id="46085"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33</a:t>
            </a:fld>
            <a:endParaRPr lang="en-US" altLang="id-ID" sz="1200" dirty="0">
              <a:solidFill>
                <a:srgbClr val="045C75"/>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p:cNvSpPr>
          <p:nvPr>
            <p:ph idx="1"/>
          </p:nvPr>
        </p:nvSpPr>
        <p:spPr>
          <a:xfrm>
            <a:off x="304800" y="914400"/>
            <a:ext cx="7391400" cy="2743200"/>
          </a:xfrm>
          <a:ln/>
        </p:spPr>
        <p:txBody>
          <a:bodyPr vert="horz" wrap="square" lIns="91440" tIns="45720" rIns="91440" bIns="45720" anchor="t" anchorCtr="0"/>
          <a:lstStyle/>
          <a:p>
            <a:pPr lvl="1" algn="just" eaLnBrk="1" hangingPunct="1"/>
            <a:r>
              <a:rPr lang="en-US" altLang="id-ID" sz="1600" dirty="0"/>
              <a:t>Terdapat beberapa output yang tidak dimasukan dalam perhitungan, misalnya </a:t>
            </a:r>
            <a:r>
              <a:rPr lang="en-US" altLang="id-ID" sz="1600" i="1" dirty="0"/>
              <a:t>underground economy </a:t>
            </a:r>
            <a:r>
              <a:rPr lang="en-US" altLang="id-ID" sz="1600" dirty="0"/>
              <a:t>karena bersifat illegal, output industri kecil rumah tangga, dll. </a:t>
            </a:r>
          </a:p>
          <a:p>
            <a:pPr lvl="1" algn="just" eaLnBrk="1" hangingPunct="1"/>
            <a:r>
              <a:rPr lang="en-US" altLang="id-ID" sz="1600" dirty="0"/>
              <a:t>Eksternalitas negative dari aktivitas ekonomi yang tidak dimasukan kedalam perhitungan. Green GDP menjadi solusi atas masalah ini, dimana dalam green GDP telah memasukan unsur eksternalitas negatif dalam perhitungan GDP. </a:t>
            </a:r>
          </a:p>
          <a:p>
            <a:pPr lvl="1" algn="just" eaLnBrk="1" hangingPunct="1"/>
            <a:r>
              <a:rPr lang="en-US" altLang="id-ID" sz="1600" dirty="0"/>
              <a:t>Perhitungan nilai tambah GDP tidak memperhitungkan penambahan kualitas. Misalnya computer yang makin canggih makin murah dibandingkan produk komputer di masa lalu. </a:t>
            </a:r>
          </a:p>
        </p:txBody>
      </p:sp>
      <p:sp>
        <p:nvSpPr>
          <p:cNvPr id="3" name="Footer Placeholder 4"/>
          <p:cNvSpPr txBox="1">
            <a:spLocks noGrp="1"/>
          </p:cNvSpPr>
          <p:nvPr>
            <p:ph type="ftr" sz="quarter" idx="11"/>
          </p:nvPr>
        </p:nvSpPr>
        <p:spPr>
          <a:xfrm>
            <a:off x="2819400" y="6248400"/>
            <a:ext cx="3352800" cy="365125"/>
          </a:xfrm>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47108" name="Slide Number Placeholder 3"/>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34</a:t>
            </a:fld>
            <a:endParaRPr lang="en-US" altLang="id-ID" sz="1200" dirty="0">
              <a:solidFill>
                <a:srgbClr val="045C75"/>
              </a:solidFill>
            </a:endParaRPr>
          </a:p>
        </p:txBody>
      </p:sp>
      <p:sp>
        <p:nvSpPr>
          <p:cNvPr id="5" name="Rectangle 4"/>
          <p:cNvSpPr/>
          <p:nvPr/>
        </p:nvSpPr>
        <p:spPr>
          <a:xfrm>
            <a:off x="457200" y="381000"/>
            <a:ext cx="6629400" cy="369888"/>
          </a:xfrm>
          <a:prstGeom prst="rect">
            <a:avLst/>
          </a:prstGeom>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800" b="1" i="1"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Kelemahan</a:t>
            </a:r>
            <a:r>
              <a:rPr kumimoji="0" lang="en-US" sz="18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t>
            </a:r>
            <a:r>
              <a:rPr kumimoji="0" lang="en-US" sz="1800" b="1" i="1"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dalam</a:t>
            </a:r>
            <a:r>
              <a:rPr kumimoji="0" lang="en-US" sz="18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t>
            </a:r>
            <a:r>
              <a:rPr kumimoji="0" lang="en-US" sz="1800" b="1" i="1"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perhitungan</a:t>
            </a:r>
            <a:r>
              <a:rPr kumimoji="0" lang="en-US" sz="18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t>
            </a:r>
            <a:r>
              <a:rPr kumimoji="0" lang="en-US" sz="1800" b="1" i="1"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pendapatan</a:t>
            </a:r>
            <a:r>
              <a:rPr kumimoji="0" lang="en-US" sz="18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t>
            </a:r>
            <a:r>
              <a:rPr kumimoji="0" lang="en-US" sz="1800" b="1" i="1"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nasional</a:t>
            </a:r>
            <a:r>
              <a:rPr kumimoji="0" lang="en-US" sz="18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t>
            </a:r>
            <a:endParaRPr kumimoji="0" lang="en-US" sz="1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6" name="Content Placeholder 2"/>
          <p:cNvSpPr txBox="1"/>
          <p:nvPr/>
        </p:nvSpPr>
        <p:spPr bwMode="auto">
          <a:xfrm>
            <a:off x="609600" y="4191000"/>
            <a:ext cx="8229600" cy="2133600"/>
          </a:xfrm>
          <a:prstGeom prst="rect">
            <a:avLst/>
          </a:prstGeom>
          <a:noFill/>
          <a:ln w="9525">
            <a:noFill/>
            <a:miter lim="800000"/>
          </a:ln>
        </p:spPr>
        <p:txBody>
          <a:bodyPr/>
          <a:lstStyle/>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a:latin typeface="+mn-lt"/>
                <a:ea typeface="+mn-ea"/>
                <a:cs typeface="+mn-cs"/>
              </a:rPr>
              <a:t>PDB = </a:t>
            </a:r>
            <a:r>
              <a:rPr kumimoji="0" lang="en-US" sz="1600" kern="1200" cap="none" spc="0" normalizeH="0" baseline="0" noProof="0" dirty="0" err="1">
                <a:latin typeface="+mn-lt"/>
                <a:ea typeface="+mn-ea"/>
                <a:cs typeface="+mn-cs"/>
              </a:rPr>
              <a:t>Produk</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Domestik</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Bruto</a:t>
            </a:r>
            <a:r>
              <a:rPr kumimoji="0" lang="en-US" sz="1600" kern="1200" cap="none" spc="0" normalizeH="0" baseline="0" noProof="0" dirty="0">
                <a:latin typeface="+mn-lt"/>
                <a:ea typeface="+mn-ea"/>
                <a:cs typeface="+mn-cs"/>
              </a:rPr>
              <a:t> (</a:t>
            </a:r>
            <a:r>
              <a:rPr kumimoji="0" lang="en-US" sz="1600" i="1" kern="1200" cap="none" spc="0" normalizeH="0" baseline="0" noProof="0" dirty="0">
                <a:latin typeface="+mn-lt"/>
                <a:ea typeface="+mn-ea"/>
                <a:cs typeface="+mn-cs"/>
              </a:rPr>
              <a:t>Gross Domestic Product</a:t>
            </a:r>
            <a:r>
              <a:rPr kumimoji="0" lang="en-US" sz="1600" kern="1200" cap="none" spc="0" normalizeH="0" baseline="0" noProof="0" dirty="0">
                <a:latin typeface="+mn-lt"/>
                <a:ea typeface="+mn-ea"/>
                <a:cs typeface="+mn-cs"/>
              </a:rPr>
              <a:t>)</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a:latin typeface="+mn-lt"/>
                <a:ea typeface="+mn-ea"/>
                <a:cs typeface="+mn-cs"/>
              </a:rPr>
              <a:t>PNB = </a:t>
            </a:r>
            <a:r>
              <a:rPr kumimoji="0" lang="en-US" sz="1600" kern="1200" cap="none" spc="0" normalizeH="0" baseline="0" noProof="0" dirty="0" err="1">
                <a:latin typeface="+mn-lt"/>
                <a:ea typeface="+mn-ea"/>
                <a:cs typeface="+mn-cs"/>
              </a:rPr>
              <a:t>Produk</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nasional</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Bruto</a:t>
            </a:r>
            <a:r>
              <a:rPr kumimoji="0" lang="en-US" sz="1600" kern="1200" cap="none" spc="0" normalizeH="0" baseline="0" noProof="0" dirty="0">
                <a:latin typeface="+mn-lt"/>
                <a:ea typeface="+mn-ea"/>
                <a:cs typeface="+mn-cs"/>
              </a:rPr>
              <a:t> </a:t>
            </a:r>
            <a:r>
              <a:rPr kumimoji="0" lang="en-US" sz="1600" i="1" kern="1200" cap="none" spc="0" normalizeH="0" baseline="0" noProof="0" dirty="0">
                <a:latin typeface="+mn-lt"/>
                <a:ea typeface="+mn-ea"/>
                <a:cs typeface="+mn-cs"/>
              </a:rPr>
              <a:t>(Gross National Product)</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err="1">
                <a:latin typeface="+mn-lt"/>
                <a:ea typeface="+mn-ea"/>
                <a:cs typeface="+mn-cs"/>
              </a:rPr>
              <a:t>Produk</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nasional</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Neto</a:t>
            </a:r>
            <a:r>
              <a:rPr kumimoji="0" lang="en-US" sz="1600" kern="1200" cap="none" spc="0" normalizeH="0" baseline="0" noProof="0" dirty="0">
                <a:latin typeface="+mn-lt"/>
                <a:ea typeface="+mn-ea"/>
                <a:cs typeface="+mn-cs"/>
              </a:rPr>
              <a:t> </a:t>
            </a:r>
            <a:r>
              <a:rPr kumimoji="0" lang="en-US" sz="1600" i="1" kern="1200" cap="none" spc="0" normalizeH="0" baseline="0" noProof="0" dirty="0">
                <a:latin typeface="+mn-lt"/>
                <a:ea typeface="+mn-ea"/>
                <a:cs typeface="+mn-cs"/>
              </a:rPr>
              <a:t>(Net National Product)</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err="1">
                <a:latin typeface="+mn-lt"/>
                <a:ea typeface="+mn-ea"/>
                <a:cs typeface="+mn-cs"/>
              </a:rPr>
              <a:t>Pendapatan</a:t>
            </a:r>
            <a:r>
              <a:rPr kumimoji="0" lang="en-US" sz="1600" kern="1200" cap="none" spc="0" normalizeH="0" baseline="0" noProof="0" dirty="0">
                <a:latin typeface="+mn-lt"/>
                <a:ea typeface="+mn-ea"/>
                <a:cs typeface="+mn-cs"/>
              </a:rPr>
              <a:t> </a:t>
            </a:r>
            <a:r>
              <a:rPr kumimoji="0" lang="en-US" sz="1600" kern="1200" cap="none" spc="0" normalizeH="0" baseline="0" noProof="0" dirty="0" err="1">
                <a:latin typeface="+mn-lt"/>
                <a:ea typeface="+mn-ea"/>
                <a:cs typeface="+mn-cs"/>
              </a:rPr>
              <a:t>Nasional</a:t>
            </a:r>
            <a:r>
              <a:rPr kumimoji="0" lang="en-US" sz="1600" kern="1200" cap="none" spc="0" normalizeH="0" baseline="0" noProof="0" dirty="0">
                <a:latin typeface="+mn-lt"/>
                <a:ea typeface="+mn-ea"/>
                <a:cs typeface="+mn-cs"/>
              </a:rPr>
              <a:t> </a:t>
            </a:r>
            <a:r>
              <a:rPr kumimoji="0" lang="en-US" sz="1600" i="1" kern="1200" cap="none" spc="0" normalizeH="0" baseline="0" noProof="0" dirty="0">
                <a:latin typeface="+mn-lt"/>
                <a:ea typeface="+mn-ea"/>
                <a:cs typeface="+mn-cs"/>
              </a:rPr>
              <a:t>(National Income)</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err="1">
                <a:latin typeface="+mn-lt"/>
                <a:ea typeface="+mn-ea"/>
                <a:cs typeface="+mn-cs"/>
              </a:rPr>
              <a:t>Pendapatan</a:t>
            </a:r>
            <a:r>
              <a:rPr kumimoji="0" lang="en-US" sz="1600" kern="1200" cap="none" spc="0" normalizeH="0" baseline="0" noProof="0" dirty="0">
                <a:latin typeface="+mn-lt"/>
                <a:ea typeface="+mn-ea"/>
                <a:cs typeface="+mn-cs"/>
              </a:rPr>
              <a:t> Personal </a:t>
            </a:r>
            <a:r>
              <a:rPr kumimoji="0" lang="en-US" sz="1600" i="1" kern="1200" cap="none" spc="0" normalizeH="0" baseline="0" noProof="0" dirty="0">
                <a:latin typeface="+mn-lt"/>
                <a:ea typeface="+mn-ea"/>
                <a:cs typeface="+mn-cs"/>
              </a:rPr>
              <a:t>(Personal Income)</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kern="1200" cap="none" spc="0" normalizeH="0" baseline="0" noProof="0" dirty="0" err="1">
                <a:latin typeface="+mn-lt"/>
                <a:ea typeface="+mn-ea"/>
                <a:cs typeface="+mn-cs"/>
              </a:rPr>
              <a:t>Pendapatan</a:t>
            </a:r>
            <a:r>
              <a:rPr kumimoji="0" lang="en-US" sz="1600" kern="1200" cap="none" spc="0" normalizeH="0" baseline="0" noProof="0" dirty="0">
                <a:latin typeface="+mn-lt"/>
                <a:ea typeface="+mn-ea"/>
                <a:cs typeface="+mn-cs"/>
              </a:rPr>
              <a:t> Personal </a:t>
            </a:r>
            <a:r>
              <a:rPr kumimoji="0" lang="en-US" sz="1600" kern="1200" cap="none" spc="0" normalizeH="0" baseline="0" noProof="0" dirty="0" err="1">
                <a:latin typeface="+mn-lt"/>
                <a:ea typeface="+mn-ea"/>
                <a:cs typeface="+mn-cs"/>
              </a:rPr>
              <a:t>Disposabel</a:t>
            </a:r>
            <a:r>
              <a:rPr kumimoji="0" lang="en-US" sz="1600" kern="1200" cap="none" spc="0" normalizeH="0" baseline="0" noProof="0" dirty="0">
                <a:latin typeface="+mn-lt"/>
                <a:ea typeface="+mn-ea"/>
                <a:cs typeface="+mn-cs"/>
              </a:rPr>
              <a:t> </a:t>
            </a:r>
            <a:r>
              <a:rPr kumimoji="0" lang="en-US" sz="1600" i="1" kern="1200" cap="none" spc="0" normalizeH="0" baseline="0" noProof="0" dirty="0">
                <a:latin typeface="+mn-lt"/>
                <a:ea typeface="+mn-ea"/>
                <a:cs typeface="+mn-cs"/>
              </a:rPr>
              <a:t>(Disposable personal Income)</a:t>
            </a:r>
          </a:p>
          <a:p>
            <a:pPr marL="273050" marR="0" indent="-273050" defTabSz="914400">
              <a:spcBef>
                <a:spcPct val="20000"/>
              </a:spcBef>
              <a:buClr>
                <a:srgbClr val="0BD0D9"/>
              </a:buClr>
              <a:buSzPct val="95000"/>
              <a:buFont typeface="Wingdings 2" panose="05020102010507070707" pitchFamily="18" charset="2"/>
              <a:buChar char=""/>
              <a:defRPr/>
            </a:pPr>
            <a:r>
              <a:rPr kumimoji="0" lang="en-US" sz="1600" i="1" kern="1200" cap="none" spc="0" normalizeH="0" baseline="0" noProof="0" dirty="0">
                <a:latin typeface="+mn-lt"/>
                <a:ea typeface="+mn-ea"/>
                <a:cs typeface="+mn-cs"/>
              </a:rPr>
              <a:t>Cara </a:t>
            </a:r>
            <a:r>
              <a:rPr kumimoji="0" lang="en-US" sz="1600" i="1" kern="1200" cap="none" spc="0" normalizeH="0" baseline="0" noProof="0" dirty="0" err="1">
                <a:latin typeface="+mn-lt"/>
                <a:ea typeface="+mn-ea"/>
                <a:cs typeface="+mn-cs"/>
              </a:rPr>
              <a:t>Perhitungannya</a:t>
            </a:r>
            <a:r>
              <a:rPr kumimoji="0" lang="en-US" sz="1600" i="1" kern="1200" cap="none" spc="0" normalizeH="0" baseline="0" noProof="0" dirty="0">
                <a:latin typeface="+mn-lt"/>
                <a:ea typeface="+mn-ea"/>
                <a:cs typeface="+mn-cs"/>
              </a:rPr>
              <a:t> :</a:t>
            </a:r>
          </a:p>
          <a:p>
            <a:pPr marL="273050" marR="0" indent="-273050" defTabSz="914400">
              <a:spcBef>
                <a:spcPct val="20000"/>
              </a:spcBef>
              <a:buClr>
                <a:srgbClr val="0BD0D9"/>
              </a:buClr>
              <a:buSzPct val="95000"/>
              <a:buFont typeface="Wingdings 2" panose="05020102010507070707" pitchFamily="18" charset="2"/>
              <a:buChar char=""/>
              <a:defRPr/>
            </a:pPr>
            <a:endParaRPr kumimoji="0" lang="en-US" sz="1600" i="1" kern="1200" cap="none" spc="0" normalizeH="0" baseline="0" noProof="0" dirty="0">
              <a:latin typeface="+mn-lt"/>
              <a:ea typeface="+mn-ea"/>
              <a:cs typeface="+mn-cs"/>
            </a:endParaRPr>
          </a:p>
        </p:txBody>
      </p:sp>
      <p:sp>
        <p:nvSpPr>
          <p:cNvPr id="7" name="Title 1"/>
          <p:cNvSpPr>
            <a:spLocks noGrp="1"/>
          </p:cNvSpPr>
          <p:nvPr>
            <p:ph type="title"/>
          </p:nvPr>
        </p:nvSpPr>
        <p:spPr>
          <a:xfrm>
            <a:off x="685800" y="3581400"/>
            <a:ext cx="5334000" cy="55245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Istilah</a:t>
            </a:r>
            <a:r>
              <a:rPr kumimoji="0" lang="en-US" sz="2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r>
              <a:rPr kumimoji="0" lang="en-US" sz="2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dalam</a:t>
            </a:r>
            <a:r>
              <a:rPr kumimoji="0" lang="en-US" sz="2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r>
              <a:rPr kumimoji="0" lang="en-US" sz="2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pendapatan</a:t>
            </a:r>
            <a:r>
              <a:rPr kumimoji="0" lang="en-US" sz="2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r>
              <a:rPr kumimoji="0" lang="en-US" sz="2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nasional</a:t>
            </a:r>
            <a:endParaRPr kumimoji="0" lang="en-US" sz="2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3200400" cy="53340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Cara </a:t>
            </a:r>
            <a:r>
              <a:rPr kumimoji="0" lang="en-US" sz="24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perhitungannya</a:t>
            </a:r>
            <a:r>
              <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p>
        </p:txBody>
      </p:sp>
      <p:sp>
        <p:nvSpPr>
          <p:cNvPr id="3" name="Content Placeholder 2"/>
          <p:cNvSpPr>
            <a:spLocks noGrp="1"/>
          </p:cNvSpPr>
          <p:nvPr>
            <p:ph idx="1"/>
          </p:nvPr>
        </p:nvSpPr>
        <p:spPr>
          <a:xfrm>
            <a:off x="457200" y="1143000"/>
            <a:ext cx="8153400" cy="4724400"/>
          </a:xfrm>
          <a:ln>
            <a:solidFill>
              <a:schemeClr val="bg1">
                <a:lumMod val="75000"/>
              </a:schemeClr>
            </a:solidFill>
          </a:ln>
        </p:spPr>
        <p:txBody>
          <a:bodyPr vert="horz" wrap="square" lIns="91440" tIns="45720" rIns="91440" bIns="45720" numCol="1" anchor="t" anchorCtr="0" compatLnSpc="1"/>
          <a:lstStyle/>
          <a:p>
            <a:pPr marL="640080" marR="0" lvl="1" indent="-246380" algn="l" defTabSz="914400" rtl="0" eaLnBrk="1" fontAlgn="base" latinLnBrk="0" hangingPunct="1">
              <a:lnSpc>
                <a:spcPct val="200000"/>
              </a:lnSpc>
              <a:spcBef>
                <a:spcPct val="2000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PDB  = C + I + G + (X-M)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PNB  = PDB</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faktor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produksi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domestik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yang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ada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diluar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pembayaran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faktor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luar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yang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ada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didalam</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PNN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produk</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nasional</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neto</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PNB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penyusutan</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PN (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nasional</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 </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PNN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pajak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tdk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lansung</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subsidi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Personal income </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PN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laba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ditahan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Pembayaran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asuransi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sosial</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bunga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personal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pemerintah</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konsumen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bukan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balas</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jasa</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Pend. Pers. Disposable </a:t>
            </a:r>
            <a:r>
              <a:rPr kumimoji="0" lang="en-US" sz="1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 PI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pajak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personal (personal taxes)</a:t>
            </a:r>
          </a:p>
          <a:p>
            <a:pPr marL="640080" marR="0" lvl="1" indent="-246380" algn="l" defTabSz="914400" rtl="0" eaLnBrk="1" fontAlgn="base" latinLnBrk="0" hangingPunct="1">
              <a:lnSpc>
                <a:spcPct val="150000"/>
              </a:lnSpc>
              <a:spcBef>
                <a:spcPts val="0"/>
              </a:spcBef>
              <a:spcAft>
                <a:spcPct val="0"/>
              </a:spcAft>
              <a:buClr>
                <a:schemeClr val="accent1"/>
              </a:buClr>
              <a:buSzPct val="85000"/>
              <a:buFont typeface="Wingdings 2" panose="05020102010507070707" pitchFamily="18" charset="2"/>
              <a:buNone/>
              <a:defRPr/>
            </a:pPr>
            <a:endParaRPr kumimoji="0" lang="en-US" sz="1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150000"/>
              </a:lnSpc>
              <a:spcBef>
                <a:spcPts val="0"/>
              </a:spcBef>
              <a:spcAft>
                <a:spcPct val="0"/>
              </a:spcAft>
              <a:buClr>
                <a:schemeClr val="accent1"/>
              </a:buClr>
              <a:buSzPct val="85000"/>
              <a:buFont typeface="Wingdings 2" panose="05020102010507070707" pitchFamily="18" charset="2"/>
              <a:buChar char=""/>
              <a:defRPr/>
            </a:pPr>
            <a:endPar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ooter Placeholder 3"/>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48133"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35</a:t>
            </a:fld>
            <a:endParaRPr lang="en-US" altLang="id-ID" sz="1200" dirty="0">
              <a:solidFill>
                <a:srgbClr val="045C75"/>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4953000" cy="552450"/>
          </a:xfrm>
          <a:ln>
            <a:solidFill>
              <a:schemeClr val="bg2">
                <a:lumMod val="50000"/>
              </a:schemeClr>
            </a:solidFill>
          </a:ln>
        </p:spPr>
        <p:txBody>
          <a:bodyPr vert="horz" wrap="square" lIns="0" tIns="45720" rIns="0" bIns="0" numCol="1" anchor="b" anchorCtr="0" compatLnSpc="1"/>
          <a:lstStyle/>
          <a:p>
            <a:pPr marL="0" marR="0" lvl="1" indent="0" algn="ctr" defTabSz="914400" rtl="0" eaLnBrk="0" fontAlgn="base" latinLnBrk="0" hangingPunct="0">
              <a:lnSpc>
                <a:spcPct val="100000"/>
              </a:lnSpc>
              <a:spcBef>
                <a:spcPct val="0"/>
              </a:spcBef>
              <a:spcAft>
                <a:spcPct val="0"/>
              </a:spcAft>
              <a:buClrTx/>
              <a:buSzTx/>
              <a:buFontTx/>
              <a:buNone/>
              <a:defRPr/>
            </a:pPr>
            <a:b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br>
            <a:b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br>
            <a:b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br>
            <a:b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br>
            <a:b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br>
            <a: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PDB </a:t>
            </a:r>
            <a:r>
              <a:rPr kumimoji="0" lang="en-US" sz="2000" b="1" i="0" u="none" strike="noStrike" kern="0" cap="none" spc="0" normalizeH="0" baseline="0" noProof="0" dirty="0" err="1">
                <a:ln>
                  <a:noFill/>
                </a:ln>
                <a:solidFill>
                  <a:schemeClr val="tx2"/>
                </a:solidFill>
                <a:effectLst/>
                <a:uLnTx/>
                <a:uFillTx/>
                <a:latin typeface="Arial" panose="020B0604020202020204" pitchFamily="34" charset="0"/>
                <a:cs typeface="Arial" panose="020B0604020202020204" pitchFamily="34" charset="0"/>
              </a:rPr>
              <a:t>harga</a:t>
            </a:r>
            <a: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a:t>
            </a:r>
            <a:r>
              <a:rPr kumimoji="0" lang="en-US" sz="2000" b="1" i="0" u="none" strike="noStrike" kern="0" cap="none" spc="0" normalizeH="0" baseline="0" noProof="0" dirty="0" err="1">
                <a:ln>
                  <a:noFill/>
                </a:ln>
                <a:solidFill>
                  <a:schemeClr val="tx2"/>
                </a:solidFill>
                <a:effectLst/>
                <a:uLnTx/>
                <a:uFillTx/>
                <a:latin typeface="Arial" panose="020B0604020202020204" pitchFamily="34" charset="0"/>
                <a:cs typeface="Arial" panose="020B0604020202020204" pitchFamily="34" charset="0"/>
              </a:rPr>
              <a:t>berlaku</a:t>
            </a:r>
            <a: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a:t>
            </a:r>
            <a:r>
              <a:rPr kumimoji="0" lang="en-US" sz="2000" b="1" i="0" u="none" strike="noStrike" kern="0" cap="none" spc="0" normalizeH="0" baseline="0" noProof="0" dirty="0" err="1">
                <a:ln>
                  <a:noFill/>
                </a:ln>
                <a:solidFill>
                  <a:schemeClr val="tx2"/>
                </a:solidFill>
                <a:effectLst/>
                <a:uLnTx/>
                <a:uFillTx/>
                <a:latin typeface="Arial" panose="020B0604020202020204" pitchFamily="34" charset="0"/>
                <a:cs typeface="Arial" panose="020B0604020202020204" pitchFamily="34" charset="0"/>
              </a:rPr>
              <a:t>dan</a:t>
            </a:r>
            <a: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a:t>
            </a:r>
            <a:r>
              <a:rPr kumimoji="0" lang="en-US" sz="2000" b="1" i="0" u="none" strike="noStrike" kern="0" cap="none" spc="0" normalizeH="0" baseline="0" noProof="0" dirty="0" err="1">
                <a:ln>
                  <a:noFill/>
                </a:ln>
                <a:solidFill>
                  <a:schemeClr val="tx2"/>
                </a:solidFill>
                <a:effectLst/>
                <a:uLnTx/>
                <a:uFillTx/>
                <a:latin typeface="Arial" panose="020B0604020202020204" pitchFamily="34" charset="0"/>
                <a:cs typeface="Arial" panose="020B0604020202020204" pitchFamily="34" charset="0"/>
              </a:rPr>
              <a:t>harga</a:t>
            </a:r>
            <a:r>
              <a:rPr kumimoji="0" lang="en-US" sz="2000" b="1"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a:t>
            </a:r>
            <a:r>
              <a:rPr kumimoji="0" lang="en-US" sz="2000" b="1" i="0" u="none" strike="noStrike" kern="0" cap="none" spc="0" normalizeH="0" baseline="0" noProof="0" dirty="0" err="1">
                <a:ln>
                  <a:noFill/>
                </a:ln>
                <a:solidFill>
                  <a:schemeClr val="tx2"/>
                </a:solidFill>
                <a:effectLst/>
                <a:uLnTx/>
                <a:uFillTx/>
                <a:latin typeface="Arial" panose="020B0604020202020204" pitchFamily="34" charset="0"/>
                <a:cs typeface="Arial" panose="020B0604020202020204" pitchFamily="34" charset="0"/>
              </a:rPr>
              <a:t>konstan</a:t>
            </a:r>
            <a:endParaRPr kumimoji="0" lang="en-US" sz="5000" b="0" i="0" u="none" strike="noStrike" kern="0" cap="none" spc="0" normalizeH="0" baseline="0" noProof="0" dirty="0">
              <a:ln>
                <a:noFill/>
              </a:ln>
              <a:solidFill>
                <a:schemeClr val="tx2"/>
              </a:solidFill>
              <a:effectLst/>
              <a:uLnTx/>
              <a:uFillTx/>
              <a:latin typeface="Calibri" panose="020F0502020204030204" pitchFamily="34" charset="0"/>
            </a:endParaRPr>
          </a:p>
        </p:txBody>
      </p:sp>
      <p:sp>
        <p:nvSpPr>
          <p:cNvPr id="49155" name="Content Placeholder 2"/>
          <p:cNvSpPr>
            <a:spLocks noGrp="1"/>
          </p:cNvSpPr>
          <p:nvPr>
            <p:ph idx="1"/>
          </p:nvPr>
        </p:nvSpPr>
        <p:spPr>
          <a:xfrm>
            <a:off x="381000" y="1143000"/>
            <a:ext cx="8229600" cy="2743200"/>
          </a:xfrm>
          <a:ln/>
        </p:spPr>
        <p:txBody>
          <a:bodyPr vert="horz" wrap="square" lIns="91440" tIns="45720" rIns="91440" bIns="45720" anchor="t" anchorCtr="0"/>
          <a:lstStyle/>
          <a:p>
            <a:pPr lvl="1" eaLnBrk="1" hangingPunct="1">
              <a:lnSpc>
                <a:spcPct val="150000"/>
              </a:lnSpc>
              <a:spcBef>
                <a:spcPct val="0"/>
              </a:spcBef>
            </a:pPr>
            <a:r>
              <a:rPr lang="en-US" altLang="id-ID" sz="1400" dirty="0">
                <a:latin typeface="Arial" panose="020B0604020202020204" pitchFamily="34" charset="0"/>
                <a:cs typeface="Arial" panose="020B0604020202020204" pitchFamily="34" charset="0"/>
              </a:rPr>
              <a:t>Untuk memperoleh PDB harga konstan, tentukan terlebih dahulu tahun dasar yang akan dipakai dimana pada tahun tersebut perekonomian berada dalam kondisi stabil. Contoh : </a:t>
            </a:r>
          </a:p>
          <a:p>
            <a:pPr lvl="2" eaLnBrk="1" hangingPunct="1">
              <a:lnSpc>
                <a:spcPct val="150000"/>
              </a:lnSpc>
              <a:spcBef>
                <a:spcPct val="0"/>
              </a:spcBef>
            </a:pPr>
            <a:r>
              <a:rPr lang="en-US" altLang="id-ID" sz="1400" b="1" dirty="0">
                <a:latin typeface="Arial" panose="020B0604020202020204" pitchFamily="34" charset="0"/>
                <a:cs typeface="Arial" panose="020B0604020202020204" pitchFamily="34" charset="0"/>
              </a:rPr>
              <a:t>PDB </a:t>
            </a:r>
            <a:r>
              <a:rPr lang="en-US" altLang="id-ID" sz="1400" dirty="0">
                <a:latin typeface="Arial" panose="020B0604020202020204" pitchFamily="34" charset="0"/>
                <a:cs typeface="Arial" panose="020B0604020202020204" pitchFamily="34" charset="0"/>
              </a:rPr>
              <a:t>2000</a:t>
            </a:r>
            <a:r>
              <a:rPr lang="en-US" altLang="id-ID" sz="1400" b="1" dirty="0">
                <a:latin typeface="Arial" panose="020B0604020202020204" pitchFamily="34" charset="0"/>
                <a:cs typeface="Arial" panose="020B0604020202020204" pitchFamily="34" charset="0"/>
              </a:rPr>
              <a:t> = Q </a:t>
            </a:r>
            <a:r>
              <a:rPr lang="en-US" altLang="id-ID" sz="1400" dirty="0">
                <a:latin typeface="Arial" panose="020B0604020202020204" pitchFamily="34" charset="0"/>
                <a:cs typeface="Arial" panose="020B0604020202020204" pitchFamily="34" charset="0"/>
              </a:rPr>
              <a:t>2000</a:t>
            </a:r>
            <a:r>
              <a:rPr lang="en-US" altLang="id-ID" sz="1400" b="1" dirty="0">
                <a:latin typeface="Arial" panose="020B0604020202020204" pitchFamily="34" charset="0"/>
                <a:cs typeface="Arial" panose="020B0604020202020204" pitchFamily="34" charset="0"/>
              </a:rPr>
              <a:t> x P </a:t>
            </a:r>
            <a:r>
              <a:rPr lang="en-US" altLang="id-ID" sz="1400" dirty="0">
                <a:latin typeface="Arial" panose="020B0604020202020204" pitchFamily="34" charset="0"/>
                <a:cs typeface="Arial" panose="020B0604020202020204" pitchFamily="34" charset="0"/>
              </a:rPr>
              <a:t>1990</a:t>
            </a:r>
          </a:p>
          <a:p>
            <a:pPr lvl="1" eaLnBrk="1" hangingPunct="1">
              <a:lnSpc>
                <a:spcPct val="150000"/>
              </a:lnSpc>
              <a:spcBef>
                <a:spcPct val="0"/>
              </a:spcBef>
            </a:pPr>
            <a:r>
              <a:rPr lang="en-US" altLang="id-ID" sz="1400" b="1" dirty="0">
                <a:latin typeface="Arial" panose="020B0604020202020204" pitchFamily="34" charset="0"/>
                <a:cs typeface="Arial" panose="020B0604020202020204" pitchFamily="34" charset="0"/>
              </a:rPr>
              <a:t>PDB  riil = PDB nominal / Deflator </a:t>
            </a:r>
          </a:p>
          <a:p>
            <a:pPr lvl="1" eaLnBrk="1" hangingPunct="1">
              <a:lnSpc>
                <a:spcPct val="150000"/>
              </a:lnSpc>
              <a:spcBef>
                <a:spcPct val="0"/>
              </a:spcBef>
            </a:pPr>
            <a:r>
              <a:rPr lang="en-US" altLang="id-ID" sz="1400" b="1" dirty="0">
                <a:latin typeface="Arial" panose="020B0604020202020204" pitchFamily="34" charset="0"/>
                <a:cs typeface="Arial" panose="020B0604020202020204" pitchFamily="34" charset="0"/>
              </a:rPr>
              <a:t>Deflator = </a:t>
            </a:r>
            <a:r>
              <a:rPr lang="en-US" altLang="id-ID" sz="1400" dirty="0">
                <a:latin typeface="Arial" panose="020B0604020202020204" pitchFamily="34" charset="0"/>
                <a:cs typeface="Arial" panose="020B0604020202020204" pitchFamily="34" charset="0"/>
              </a:rPr>
              <a:t>(harga th t : harga th t-1) X 100%</a:t>
            </a:r>
          </a:p>
          <a:p>
            <a:pPr lvl="1" eaLnBrk="1" hangingPunct="1">
              <a:lnSpc>
                <a:spcPct val="150000"/>
              </a:lnSpc>
              <a:spcBef>
                <a:spcPct val="0"/>
              </a:spcBef>
            </a:pPr>
            <a:r>
              <a:rPr lang="en-US" altLang="id-ID" sz="1400" dirty="0">
                <a:latin typeface="Arial" panose="020B0604020202020204" pitchFamily="34" charset="0"/>
                <a:cs typeface="Arial" panose="020B0604020202020204" pitchFamily="34" charset="0"/>
              </a:rPr>
              <a:t>Inflasi  = </a:t>
            </a:r>
            <a:r>
              <a:rPr lang="en-US" altLang="id-ID" sz="1400" u="sng" dirty="0">
                <a:latin typeface="Arial" panose="020B0604020202020204" pitchFamily="34" charset="0"/>
                <a:cs typeface="Arial" panose="020B0604020202020204" pitchFamily="34" charset="0"/>
              </a:rPr>
              <a:t>Deflator th t – deflator th t-1</a:t>
            </a:r>
            <a:r>
              <a:rPr lang="en-US" altLang="id-ID" sz="1400" dirty="0">
                <a:latin typeface="Arial" panose="020B0604020202020204" pitchFamily="34" charset="0"/>
                <a:cs typeface="Arial" panose="020B0604020202020204" pitchFamily="34" charset="0"/>
              </a:rPr>
              <a:t>   X 100%</a:t>
            </a:r>
          </a:p>
          <a:p>
            <a:pPr lvl="1" eaLnBrk="1" hangingPunct="1">
              <a:lnSpc>
                <a:spcPct val="150000"/>
              </a:lnSpc>
              <a:spcBef>
                <a:spcPct val="0"/>
              </a:spcBef>
            </a:pPr>
            <a:r>
              <a:rPr lang="en-US" altLang="id-ID" sz="1400" dirty="0">
                <a:latin typeface="Arial" panose="020B0604020202020204" pitchFamily="34" charset="0"/>
                <a:cs typeface="Arial" panose="020B0604020202020204" pitchFamily="34" charset="0"/>
              </a:rPr>
              <a:t>                       deflator th t-1</a:t>
            </a:r>
          </a:p>
          <a:p>
            <a:r>
              <a:rPr lang="en-US" altLang="id-ID" sz="1400" b="1" dirty="0"/>
              <a:t>Contoh/latihan soal :</a:t>
            </a:r>
          </a:p>
        </p:txBody>
      </p:sp>
      <p:sp>
        <p:nvSpPr>
          <p:cNvPr id="4" name="Footer Placeholder 3"/>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graphicFrame>
        <p:nvGraphicFramePr>
          <p:cNvPr id="5" name="Table 4"/>
          <p:cNvGraphicFramePr>
            <a:graphicFrameLocks noGrp="1"/>
          </p:cNvGraphicFramePr>
          <p:nvPr/>
        </p:nvGraphicFramePr>
        <p:xfrm>
          <a:off x="1981200" y="3810000"/>
          <a:ext cx="6137275" cy="1939925"/>
        </p:xfrm>
        <a:graphic>
          <a:graphicData uri="http://schemas.openxmlformats.org/drawingml/2006/table">
            <a:tbl>
              <a:tblPr firstRow="1" bandRow="1">
                <a:tableStyleId>{5C22544A-7EE6-4342-B048-85BDC9FD1C3A}</a:tableStyleId>
              </a:tblPr>
              <a:tblGrid>
                <a:gridCol w="708362">
                  <a:extLst>
                    <a:ext uri="{9D8B030D-6E8A-4147-A177-3AD203B41FA5}">
                      <a16:colId xmlns:a16="http://schemas.microsoft.com/office/drawing/2014/main" val="20000"/>
                    </a:ext>
                  </a:extLst>
                </a:gridCol>
                <a:gridCol w="1809638">
                  <a:extLst>
                    <a:ext uri="{9D8B030D-6E8A-4147-A177-3AD203B41FA5}">
                      <a16:colId xmlns:a16="http://schemas.microsoft.com/office/drawing/2014/main" val="20001"/>
                    </a:ext>
                  </a:extLst>
                </a:gridCol>
                <a:gridCol w="1809638">
                  <a:extLst>
                    <a:ext uri="{9D8B030D-6E8A-4147-A177-3AD203B41FA5}">
                      <a16:colId xmlns:a16="http://schemas.microsoft.com/office/drawing/2014/main" val="20002"/>
                    </a:ext>
                  </a:extLst>
                </a:gridCol>
                <a:gridCol w="1809638">
                  <a:extLst>
                    <a:ext uri="{9D8B030D-6E8A-4147-A177-3AD203B41FA5}">
                      <a16:colId xmlns:a16="http://schemas.microsoft.com/office/drawing/2014/main" val="20003"/>
                    </a:ext>
                  </a:extLst>
                </a:gridCol>
              </a:tblGrid>
              <a:tr h="457161">
                <a:tc>
                  <a:txBody>
                    <a:bodyPr/>
                    <a:lstStyle/>
                    <a:p>
                      <a:pPr algn="ctr"/>
                      <a:r>
                        <a:rPr lang="en-US" sz="1200" dirty="0" err="1"/>
                        <a:t>Tahun</a:t>
                      </a:r>
                      <a:r>
                        <a:rPr lang="en-US" sz="1200" dirty="0"/>
                        <a:t> </a:t>
                      </a:r>
                    </a:p>
                  </a:txBody>
                  <a:tcPr marL="91434" marR="91434" marT="45701" marB="45701"/>
                </a:tc>
                <a:tc>
                  <a:txBody>
                    <a:bodyPr/>
                    <a:lstStyle/>
                    <a:p>
                      <a:pPr algn="ctr"/>
                      <a:r>
                        <a:rPr lang="en-US" sz="1200" dirty="0"/>
                        <a:t>GNP</a:t>
                      </a:r>
                      <a:r>
                        <a:rPr lang="en-US" sz="1200" baseline="0" dirty="0"/>
                        <a:t> </a:t>
                      </a:r>
                      <a:r>
                        <a:rPr lang="en-US" sz="1200" baseline="0" dirty="0" err="1"/>
                        <a:t>atas</a:t>
                      </a:r>
                      <a:r>
                        <a:rPr lang="en-US" sz="1200" baseline="0" dirty="0"/>
                        <a:t> </a:t>
                      </a:r>
                      <a:r>
                        <a:rPr lang="en-US" sz="1200" baseline="0" dirty="0" err="1"/>
                        <a:t>harga</a:t>
                      </a:r>
                      <a:r>
                        <a:rPr lang="en-US" sz="1200" baseline="0" dirty="0"/>
                        <a:t> </a:t>
                      </a:r>
                      <a:r>
                        <a:rPr lang="en-US" sz="1200" baseline="0" dirty="0" err="1"/>
                        <a:t>berlaku</a:t>
                      </a:r>
                      <a:endParaRPr lang="en-US" sz="1200" dirty="0"/>
                    </a:p>
                  </a:txBody>
                  <a:tcPr marL="91434" marR="91434" marT="45701" marB="45701"/>
                </a:tc>
                <a:tc>
                  <a:txBody>
                    <a:bodyPr/>
                    <a:lstStyle/>
                    <a:p>
                      <a:pPr algn="ctr"/>
                      <a:r>
                        <a:rPr lang="en-US" sz="1200" dirty="0" err="1"/>
                        <a:t>Indkes</a:t>
                      </a:r>
                      <a:r>
                        <a:rPr lang="en-US" sz="1200" dirty="0"/>
                        <a:t> </a:t>
                      </a:r>
                      <a:r>
                        <a:rPr lang="en-US" sz="1200" dirty="0" err="1"/>
                        <a:t>harga</a:t>
                      </a:r>
                      <a:r>
                        <a:rPr lang="en-US" sz="1200" dirty="0"/>
                        <a:t> 1996=100</a:t>
                      </a:r>
                    </a:p>
                  </a:txBody>
                  <a:tcPr marL="91434" marR="91434" marT="45701" marB="45701"/>
                </a:tc>
                <a:tc>
                  <a:txBody>
                    <a:bodyPr/>
                    <a:lstStyle/>
                    <a:p>
                      <a:pPr algn="ctr"/>
                      <a:r>
                        <a:rPr lang="en-US" sz="1200" dirty="0"/>
                        <a:t>GNP </a:t>
                      </a:r>
                      <a:r>
                        <a:rPr lang="en-US" sz="1200" dirty="0" err="1"/>
                        <a:t>riil</a:t>
                      </a:r>
                      <a:r>
                        <a:rPr lang="en-US" sz="1200" dirty="0"/>
                        <a:t> (</a:t>
                      </a:r>
                      <a:r>
                        <a:rPr lang="en-US" sz="1200" dirty="0" err="1"/>
                        <a:t>harga</a:t>
                      </a:r>
                      <a:r>
                        <a:rPr lang="en-US" sz="1200" dirty="0"/>
                        <a:t> </a:t>
                      </a:r>
                      <a:r>
                        <a:rPr lang="en-US" sz="1200" dirty="0" err="1"/>
                        <a:t>konstan</a:t>
                      </a:r>
                      <a:r>
                        <a:rPr lang="en-US" sz="1200" dirty="0"/>
                        <a:t>)</a:t>
                      </a:r>
                    </a:p>
                  </a:txBody>
                  <a:tcPr marL="91434" marR="91434" marT="45701" marB="45701"/>
                </a:tc>
                <a:extLst>
                  <a:ext uri="{0D108BD9-81ED-4DB2-BD59-A6C34878D82A}">
                    <a16:rowId xmlns:a16="http://schemas.microsoft.com/office/drawing/2014/main" val="10000"/>
                  </a:ext>
                </a:extLst>
              </a:tr>
              <a:tr h="370691">
                <a:tc>
                  <a:txBody>
                    <a:bodyPr/>
                    <a:lstStyle/>
                    <a:p>
                      <a:r>
                        <a:rPr lang="en-US" sz="1800" dirty="0"/>
                        <a:t>2000</a:t>
                      </a:r>
                    </a:p>
                  </a:txBody>
                  <a:tcPr marL="91434" marR="91434" marT="45701" marB="45701"/>
                </a:tc>
                <a:tc>
                  <a:txBody>
                    <a:bodyPr/>
                    <a:lstStyle/>
                    <a:p>
                      <a:pPr algn="ctr"/>
                      <a:r>
                        <a:rPr lang="en-US" sz="1800" dirty="0"/>
                        <a:t>3.605</a:t>
                      </a:r>
                    </a:p>
                  </a:txBody>
                  <a:tcPr marL="91434" marR="91434" marT="45701" marB="45701"/>
                </a:tc>
                <a:tc>
                  <a:txBody>
                    <a:bodyPr/>
                    <a:lstStyle/>
                    <a:p>
                      <a:pPr algn="ctr"/>
                      <a:r>
                        <a:rPr lang="en-US" sz="1800" dirty="0"/>
                        <a:t>649</a:t>
                      </a:r>
                    </a:p>
                  </a:txBody>
                  <a:tcPr marL="91434" marR="91434" marT="45701" marB="45701"/>
                </a:tc>
                <a:tc>
                  <a:txBody>
                    <a:bodyPr/>
                    <a:lstStyle/>
                    <a:p>
                      <a:pPr algn="ctr"/>
                      <a:r>
                        <a:rPr lang="en-US" sz="1800" dirty="0"/>
                        <a:t>……….</a:t>
                      </a:r>
                    </a:p>
                  </a:txBody>
                  <a:tcPr marL="91434" marR="91434" marT="45701" marB="45701"/>
                </a:tc>
                <a:extLst>
                  <a:ext uri="{0D108BD9-81ED-4DB2-BD59-A6C34878D82A}">
                    <a16:rowId xmlns:a16="http://schemas.microsoft.com/office/drawing/2014/main" val="10001"/>
                  </a:ext>
                </a:extLst>
              </a:tr>
              <a:tr h="370691">
                <a:tc>
                  <a:txBody>
                    <a:bodyPr/>
                    <a:lstStyle/>
                    <a:p>
                      <a:r>
                        <a:rPr lang="en-US" sz="1800" dirty="0"/>
                        <a:t>2001</a:t>
                      </a:r>
                    </a:p>
                  </a:txBody>
                  <a:tcPr marL="91434" marR="91434" marT="45701" marB="45701"/>
                </a:tc>
                <a:tc>
                  <a:txBody>
                    <a:bodyPr/>
                    <a:lstStyle/>
                    <a:p>
                      <a:pPr algn="ctr"/>
                      <a:r>
                        <a:rPr lang="en-US" sz="1800" dirty="0"/>
                        <a:t>4.405</a:t>
                      </a:r>
                    </a:p>
                  </a:txBody>
                  <a:tcPr marL="91434" marR="91434" marT="45701" marB="45701"/>
                </a:tc>
                <a:tc>
                  <a:txBody>
                    <a:bodyPr/>
                    <a:lstStyle/>
                    <a:p>
                      <a:pPr algn="ctr"/>
                      <a:r>
                        <a:rPr lang="en-US" sz="1800" dirty="0"/>
                        <a:t>693</a:t>
                      </a:r>
                    </a:p>
                  </a:txBody>
                  <a:tcPr marL="91434" marR="91434" marT="45701" marB="45701"/>
                </a:tc>
                <a:tc>
                  <a:txBody>
                    <a:bodyPr/>
                    <a:lstStyle/>
                    <a:p>
                      <a:pPr algn="ctr"/>
                      <a:r>
                        <a:rPr lang="en-US" sz="1800" dirty="0"/>
                        <a:t>……….</a:t>
                      </a:r>
                    </a:p>
                  </a:txBody>
                  <a:tcPr marL="91434" marR="91434" marT="45701" marB="45701"/>
                </a:tc>
                <a:extLst>
                  <a:ext uri="{0D108BD9-81ED-4DB2-BD59-A6C34878D82A}">
                    <a16:rowId xmlns:a16="http://schemas.microsoft.com/office/drawing/2014/main" val="10002"/>
                  </a:ext>
                </a:extLst>
              </a:tr>
              <a:tr h="370691">
                <a:tc>
                  <a:txBody>
                    <a:bodyPr/>
                    <a:lstStyle/>
                    <a:p>
                      <a:r>
                        <a:rPr lang="en-US" sz="1800" dirty="0"/>
                        <a:t>2002</a:t>
                      </a:r>
                    </a:p>
                  </a:txBody>
                  <a:tcPr marL="91434" marR="91434" marT="45701" marB="45701"/>
                </a:tc>
                <a:tc>
                  <a:txBody>
                    <a:bodyPr/>
                    <a:lstStyle/>
                    <a:p>
                      <a:pPr algn="ctr"/>
                      <a:r>
                        <a:rPr lang="en-US" sz="1800" dirty="0"/>
                        <a:t>6.508</a:t>
                      </a:r>
                    </a:p>
                  </a:txBody>
                  <a:tcPr marL="91434" marR="91434" marT="45701" marB="45701"/>
                </a:tc>
                <a:tc>
                  <a:txBody>
                    <a:bodyPr/>
                    <a:lstStyle/>
                    <a:p>
                      <a:pPr algn="ctr"/>
                      <a:r>
                        <a:rPr lang="en-US" sz="1800" dirty="0"/>
                        <a:t>912</a:t>
                      </a:r>
                    </a:p>
                  </a:txBody>
                  <a:tcPr marL="91434" marR="91434" marT="45701" marB="45701"/>
                </a:tc>
                <a:tc>
                  <a:txBody>
                    <a:bodyPr/>
                    <a:lstStyle/>
                    <a:p>
                      <a:pPr algn="ctr"/>
                      <a:r>
                        <a:rPr lang="en-US" sz="1800" dirty="0"/>
                        <a:t>……….</a:t>
                      </a:r>
                    </a:p>
                  </a:txBody>
                  <a:tcPr marL="91434" marR="91434" marT="45701" marB="45701"/>
                </a:tc>
                <a:extLst>
                  <a:ext uri="{0D108BD9-81ED-4DB2-BD59-A6C34878D82A}">
                    <a16:rowId xmlns:a16="http://schemas.microsoft.com/office/drawing/2014/main" val="10003"/>
                  </a:ext>
                </a:extLst>
              </a:tr>
              <a:tr h="370691">
                <a:tc>
                  <a:txBody>
                    <a:bodyPr/>
                    <a:lstStyle/>
                    <a:p>
                      <a:r>
                        <a:rPr lang="en-US" sz="1800" dirty="0"/>
                        <a:t>2003</a:t>
                      </a:r>
                    </a:p>
                  </a:txBody>
                  <a:tcPr marL="91434" marR="91434" marT="45701" marB="45701"/>
                </a:tc>
                <a:tc>
                  <a:txBody>
                    <a:bodyPr/>
                    <a:lstStyle/>
                    <a:p>
                      <a:pPr algn="ctr"/>
                      <a:r>
                        <a:rPr lang="en-US" sz="1800" dirty="0"/>
                        <a:t>10.261</a:t>
                      </a:r>
                    </a:p>
                  </a:txBody>
                  <a:tcPr marL="91434" marR="91434" marT="45701" marB="45701"/>
                </a:tc>
                <a:tc>
                  <a:txBody>
                    <a:bodyPr/>
                    <a:lstStyle/>
                    <a:p>
                      <a:pPr algn="ctr"/>
                      <a:r>
                        <a:rPr lang="en-US" sz="1800" dirty="0"/>
                        <a:t>1.283</a:t>
                      </a:r>
                    </a:p>
                  </a:txBody>
                  <a:tcPr marL="91434" marR="91434" marT="45701" marB="45701"/>
                </a:tc>
                <a:tc>
                  <a:txBody>
                    <a:bodyPr/>
                    <a:lstStyle/>
                    <a:p>
                      <a:pPr algn="ctr"/>
                      <a:r>
                        <a:rPr lang="en-US" sz="1800" dirty="0"/>
                        <a:t>…………</a:t>
                      </a:r>
                    </a:p>
                  </a:txBody>
                  <a:tcPr marL="91434" marR="91434" marT="45701" marB="45701"/>
                </a:tc>
                <a:extLst>
                  <a:ext uri="{0D108BD9-81ED-4DB2-BD59-A6C34878D82A}">
                    <a16:rowId xmlns:a16="http://schemas.microsoft.com/office/drawing/2014/main" val="10004"/>
                  </a:ext>
                </a:extLst>
              </a:tr>
            </a:tbl>
          </a:graphicData>
        </a:graphic>
      </p:graphicFrame>
      <p:sp>
        <p:nvSpPr>
          <p:cNvPr id="49189" name="Slide Number Placeholder 5"/>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36</a:t>
            </a:fld>
            <a:endParaRPr lang="en-US" altLang="id-ID" sz="1200" dirty="0">
              <a:solidFill>
                <a:srgbClr val="045C75"/>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xfrm>
            <a:off x="2895600" y="60960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8" name="Rectangle 3"/>
          <p:cNvSpPr>
            <a:spLocks noGrp="1" noChangeArrowheads="1"/>
          </p:cNvSpPr>
          <p:nvPr>
            <p:ph idx="1"/>
          </p:nvPr>
        </p:nvSpPr>
        <p:spPr>
          <a:xfrm>
            <a:off x="457200" y="914400"/>
            <a:ext cx="8229600" cy="4648200"/>
          </a:xfrm>
        </p:spPr>
        <p:txBody>
          <a:bodyPr vert="horz" wrap="square" lIns="91440" tIns="45720" rIns="91440" bIns="45720" numCol="1" anchor="t" anchorCtr="0" compatLnSpc="1"/>
          <a:lstStyle/>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Char char=""/>
              <a:defRPr/>
            </a:pPr>
            <a:r>
              <a:rPr kumimoji="0" lang="en-US" sz="2600" b="1" i="1"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mn-lt"/>
                <a:ea typeface="+mn-ea"/>
                <a:cs typeface="+mn-cs"/>
              </a:rPr>
              <a:t>Kelemahan</a:t>
            </a:r>
            <a:r>
              <a:rPr kumimoji="0" lang="en-US" sz="2600" b="1" i="1"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rPr>
              <a:t> </a:t>
            </a:r>
            <a:r>
              <a:rPr kumimoji="0" lang="en-US" sz="2600" b="1" i="1"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mn-lt"/>
                <a:ea typeface="+mn-ea"/>
                <a:cs typeface="+mn-cs"/>
              </a:rPr>
              <a:t>dalam</a:t>
            </a:r>
            <a:r>
              <a:rPr kumimoji="0" lang="en-US" sz="2600" b="1" i="1"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rPr>
              <a:t> </a:t>
            </a:r>
            <a:r>
              <a:rPr kumimoji="0" lang="en-US" sz="2600" b="1" i="1"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mn-lt"/>
                <a:ea typeface="+mn-ea"/>
                <a:cs typeface="+mn-cs"/>
              </a:rPr>
              <a:t>perhitungan</a:t>
            </a:r>
            <a:r>
              <a:rPr kumimoji="0" lang="en-US" sz="2600" b="1" i="1"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rPr>
              <a:t> </a:t>
            </a:r>
            <a:r>
              <a:rPr kumimoji="0" lang="en-US" sz="2600" b="1" i="1"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mn-lt"/>
                <a:ea typeface="+mn-ea"/>
                <a:cs typeface="+mn-cs"/>
              </a:rPr>
              <a:t>pendapatan</a:t>
            </a:r>
            <a:r>
              <a:rPr kumimoji="0" lang="en-US" sz="2600" b="1" i="1"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rPr>
              <a:t> </a:t>
            </a:r>
            <a:r>
              <a:rPr kumimoji="0" lang="en-US" sz="2600" b="1" i="1"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mn-lt"/>
                <a:ea typeface="+mn-ea"/>
                <a:cs typeface="+mn-cs"/>
              </a:rPr>
              <a:t>nasional</a:t>
            </a:r>
            <a:r>
              <a:rPr kumimoji="0" lang="en-US" sz="2600" b="1" i="1"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rPr>
              <a:t> :</a:t>
            </a:r>
            <a:endParaRPr kumimoji="0" lang="en-US" sz="2600" b="1"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mn-lt"/>
              <a:ea typeface="+mn-ea"/>
              <a:cs typeface="+mn-cs"/>
            </a:endParaRPr>
          </a:p>
          <a:p>
            <a:pPr marL="640080" marR="0" lvl="1" indent="-246380" algn="just" defTabSz="914400" rtl="0" eaLnBrk="1" fontAlgn="base" latinLnBrk="0" hangingPunct="1">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2000" b="0" i="0" u="none" strike="noStrike" kern="1200" cap="none" spc="0" normalizeH="0" baseline="0" noProof="0" dirty="0" err="1">
                <a:ln>
                  <a:noFill/>
                </a:ln>
                <a:solidFill>
                  <a:schemeClr val="tx1"/>
                </a:solidFill>
                <a:effectLst/>
                <a:uLnTx/>
                <a:uFillTx/>
                <a:latin typeface="+mn-lt"/>
                <a:ea typeface="+mn-ea"/>
                <a:cs typeface="+mn-cs"/>
              </a:rPr>
              <a:t>Terdapat</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beberapa</a:t>
            </a:r>
            <a:r>
              <a:rPr kumimoji="0" lang="en-US" sz="2000" b="0" i="0" u="none" strike="noStrike" kern="1200" cap="none" spc="0" normalizeH="0" baseline="0" noProof="0" dirty="0">
                <a:ln>
                  <a:noFill/>
                </a:ln>
                <a:solidFill>
                  <a:schemeClr val="tx1"/>
                </a:solidFill>
                <a:effectLst/>
                <a:uLnTx/>
                <a:uFillTx/>
                <a:latin typeface="+mn-lt"/>
                <a:ea typeface="+mn-ea"/>
                <a:cs typeface="+mn-cs"/>
              </a:rPr>
              <a:t> output yang </a:t>
            </a:r>
            <a:r>
              <a:rPr kumimoji="0" lang="en-US" sz="2000" b="0" i="0" u="none" strike="noStrike" kern="1200" cap="none" spc="0" normalizeH="0" baseline="0" noProof="0" dirty="0" err="1">
                <a:ln>
                  <a:noFill/>
                </a:ln>
                <a:solidFill>
                  <a:schemeClr val="tx1"/>
                </a:solidFill>
                <a:effectLst/>
                <a:uLnTx/>
                <a:uFillTx/>
                <a:latin typeface="+mn-lt"/>
                <a:ea typeface="+mn-ea"/>
                <a:cs typeface="+mn-cs"/>
              </a:rPr>
              <a:t>tidak</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dimasukan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dalam</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misalnya</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1" u="none" strike="noStrike" kern="1200" cap="none" spc="0" normalizeH="0" baseline="0" noProof="0" dirty="0">
                <a:ln>
                  <a:noFill/>
                </a:ln>
                <a:solidFill>
                  <a:schemeClr val="tx1"/>
                </a:solidFill>
                <a:effectLst/>
                <a:uLnTx/>
                <a:uFillTx/>
                <a:latin typeface="+mn-lt"/>
                <a:ea typeface="+mn-ea"/>
                <a:cs typeface="+mn-cs"/>
              </a:rPr>
              <a:t>underground economy </a:t>
            </a:r>
            <a:r>
              <a:rPr kumimoji="0" lang="en-US" sz="2000" b="0" i="0" u="none" strike="noStrike" kern="1200" cap="none" spc="0" normalizeH="0" baseline="0" noProof="0" dirty="0" err="1">
                <a:ln>
                  <a:noFill/>
                </a:ln>
                <a:solidFill>
                  <a:schemeClr val="tx1"/>
                </a:solidFill>
                <a:effectLst/>
                <a:uLnTx/>
                <a:uFillTx/>
                <a:latin typeface="+mn-lt"/>
                <a:ea typeface="+mn-ea"/>
                <a:cs typeface="+mn-cs"/>
              </a:rPr>
              <a:t>karena</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bersifat</a:t>
            </a:r>
            <a:r>
              <a:rPr kumimoji="0" lang="en-US" sz="2000" b="0" i="0" u="none" strike="noStrike" kern="1200" cap="none" spc="0" normalizeH="0" baseline="0" noProof="0" dirty="0">
                <a:ln>
                  <a:noFill/>
                </a:ln>
                <a:solidFill>
                  <a:schemeClr val="tx1"/>
                </a:solidFill>
                <a:effectLst/>
                <a:uLnTx/>
                <a:uFillTx/>
                <a:latin typeface="+mn-lt"/>
                <a:ea typeface="+mn-ea"/>
                <a:cs typeface="+mn-cs"/>
              </a:rPr>
              <a:t> illegal, output </a:t>
            </a:r>
            <a:r>
              <a:rPr kumimoji="0" lang="en-US" sz="2000" b="0" i="0" u="none" strike="noStrike" kern="1200" cap="none" spc="0" normalizeH="0" baseline="0" noProof="0" dirty="0" err="1">
                <a:ln>
                  <a:noFill/>
                </a:ln>
                <a:solidFill>
                  <a:schemeClr val="tx1"/>
                </a:solidFill>
                <a:effectLst/>
                <a:uLnTx/>
                <a:uFillTx/>
                <a:latin typeface="+mn-lt"/>
                <a:ea typeface="+mn-ea"/>
                <a:cs typeface="+mn-cs"/>
              </a:rPr>
              <a:t>industri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kecil</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rumah</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tangga</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dll</a:t>
            </a:r>
            <a:r>
              <a:rPr kumimoji="0" lang="en-US" sz="2000" b="0" i="0" u="none" strike="noStrike" kern="1200" cap="none" spc="0" normalizeH="0" baseline="0" noProof="0" dirty="0">
                <a:ln>
                  <a:noFill/>
                </a:ln>
                <a:solidFill>
                  <a:schemeClr val="tx1"/>
                </a:solidFill>
                <a:effectLst/>
                <a:uLnTx/>
                <a:uFillTx/>
                <a:latin typeface="+mn-lt"/>
                <a:ea typeface="+mn-ea"/>
                <a:cs typeface="+mn-cs"/>
              </a:rPr>
              <a:t>. </a:t>
            </a:r>
          </a:p>
          <a:p>
            <a:pPr marL="640080" marR="0" lvl="1" indent="-246380" algn="just" defTabSz="914400" rtl="0" eaLnBrk="1" fontAlgn="base" latinLnBrk="0" hangingPunct="1">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2000" b="0" i="0" u="none" strike="noStrike" kern="1200" cap="none" spc="0" normalizeH="0" baseline="0" noProof="0" dirty="0" err="1">
                <a:ln>
                  <a:noFill/>
                </a:ln>
                <a:solidFill>
                  <a:schemeClr val="tx1"/>
                </a:solidFill>
                <a:effectLst/>
                <a:uLnTx/>
                <a:uFillTx/>
                <a:latin typeface="+mn-lt"/>
                <a:ea typeface="+mn-ea"/>
                <a:cs typeface="+mn-cs"/>
              </a:rPr>
              <a:t>Eksternalitas</a:t>
            </a:r>
            <a:r>
              <a:rPr kumimoji="0" lang="en-US" sz="2000" b="0" i="0" u="none" strike="noStrike" kern="1200" cap="none" spc="0" normalizeH="0" baseline="0" noProof="0" dirty="0">
                <a:ln>
                  <a:noFill/>
                </a:ln>
                <a:solidFill>
                  <a:schemeClr val="tx1"/>
                </a:solidFill>
                <a:effectLst/>
                <a:uLnTx/>
                <a:uFillTx/>
                <a:latin typeface="+mn-lt"/>
                <a:ea typeface="+mn-ea"/>
                <a:cs typeface="+mn-cs"/>
              </a:rPr>
              <a:t> negative </a:t>
            </a:r>
            <a:r>
              <a:rPr kumimoji="0" lang="en-US" sz="2000" b="0" i="0" u="none" strike="noStrike" kern="1200" cap="none" spc="0" normalizeH="0" baseline="0" noProof="0" dirty="0" err="1">
                <a:ln>
                  <a:noFill/>
                </a:ln>
                <a:solidFill>
                  <a:schemeClr val="tx1"/>
                </a:solidFill>
                <a:effectLst/>
                <a:uLnTx/>
                <a:uFillTx/>
                <a:latin typeface="+mn-lt"/>
                <a:ea typeface="+mn-ea"/>
                <a:cs typeface="+mn-cs"/>
              </a:rPr>
              <a:t>dari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aktivitas</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ekonomi</a:t>
            </a:r>
            <a:r>
              <a:rPr kumimoji="0" lang="en-US" sz="2000" b="0" i="0" u="none" strike="noStrike" kern="1200" cap="none" spc="0" normalizeH="0" baseline="0" noProof="0" dirty="0">
                <a:ln>
                  <a:noFill/>
                </a:ln>
                <a:solidFill>
                  <a:schemeClr val="tx1"/>
                </a:solidFill>
                <a:effectLst/>
                <a:uLnTx/>
                <a:uFillTx/>
                <a:latin typeface="+mn-lt"/>
                <a:ea typeface="+mn-ea"/>
                <a:cs typeface="+mn-cs"/>
              </a:rPr>
              <a:t> yang </a:t>
            </a:r>
            <a:r>
              <a:rPr kumimoji="0" lang="en-US" sz="2000" b="0" i="0" u="none" strike="noStrike" kern="1200" cap="none" spc="0" normalizeH="0" baseline="0" noProof="0" dirty="0" err="1">
                <a:ln>
                  <a:noFill/>
                </a:ln>
                <a:solidFill>
                  <a:schemeClr val="tx1"/>
                </a:solidFill>
                <a:effectLst/>
                <a:uLnTx/>
                <a:uFillTx/>
                <a:latin typeface="+mn-lt"/>
                <a:ea typeface="+mn-ea"/>
                <a:cs typeface="+mn-cs"/>
              </a:rPr>
              <a:t>tidak</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dimasukan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kedalam</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2000" b="0" i="0" u="none" strike="noStrike" kern="1200" cap="none" spc="0" normalizeH="0" baseline="0" noProof="0" dirty="0">
                <a:ln>
                  <a:noFill/>
                </a:ln>
                <a:solidFill>
                  <a:schemeClr val="tx1"/>
                </a:solidFill>
                <a:effectLst/>
                <a:uLnTx/>
                <a:uFillTx/>
                <a:latin typeface="+mn-lt"/>
                <a:ea typeface="+mn-ea"/>
                <a:cs typeface="+mn-cs"/>
              </a:rPr>
              <a:t>. Green GDP </a:t>
            </a:r>
            <a:r>
              <a:rPr kumimoji="0" lang="en-US" sz="2000" b="0" i="0" u="none" strike="noStrike" kern="1200" cap="none" spc="0" normalizeH="0" baseline="0" noProof="0" dirty="0" err="1">
                <a:ln>
                  <a:noFill/>
                </a:ln>
                <a:solidFill>
                  <a:schemeClr val="tx1"/>
                </a:solidFill>
                <a:effectLst/>
                <a:uLnTx/>
                <a:uFillTx/>
                <a:latin typeface="+mn-lt"/>
                <a:ea typeface="+mn-ea"/>
                <a:cs typeface="+mn-cs"/>
              </a:rPr>
              <a:t>menjadi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solusi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atas</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masalah</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ini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dimana</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dalam</a:t>
            </a:r>
            <a:r>
              <a:rPr kumimoji="0" lang="en-US" sz="2000" b="0" i="0" u="none" strike="noStrike" kern="1200" cap="none" spc="0" normalizeH="0" baseline="0" noProof="0" dirty="0">
                <a:ln>
                  <a:noFill/>
                </a:ln>
                <a:solidFill>
                  <a:schemeClr val="tx1"/>
                </a:solidFill>
                <a:effectLst/>
                <a:uLnTx/>
                <a:uFillTx/>
                <a:latin typeface="+mn-lt"/>
                <a:ea typeface="+mn-ea"/>
                <a:cs typeface="+mn-cs"/>
              </a:rPr>
              <a:t> green GDP </a:t>
            </a:r>
            <a:r>
              <a:rPr kumimoji="0" lang="en-US" sz="2000" b="0" i="0" u="none" strike="noStrike" kern="1200" cap="none" spc="0" normalizeH="0" baseline="0" noProof="0" dirty="0" err="1">
                <a:ln>
                  <a:noFill/>
                </a:ln>
                <a:solidFill>
                  <a:schemeClr val="tx1"/>
                </a:solidFill>
                <a:effectLst/>
                <a:uLnTx/>
                <a:uFillTx/>
                <a:latin typeface="+mn-lt"/>
                <a:ea typeface="+mn-ea"/>
                <a:cs typeface="+mn-cs"/>
              </a:rPr>
              <a:t>telah</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memasukan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unsur</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eksternalitas</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negatif</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dalam</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2000" b="0" i="0" u="none" strike="noStrike" kern="1200" cap="none" spc="0" normalizeH="0" baseline="0" noProof="0" dirty="0">
                <a:ln>
                  <a:noFill/>
                </a:ln>
                <a:solidFill>
                  <a:schemeClr val="tx1"/>
                </a:solidFill>
                <a:effectLst/>
                <a:uLnTx/>
                <a:uFillTx/>
                <a:latin typeface="+mn-lt"/>
                <a:ea typeface="+mn-ea"/>
                <a:cs typeface="+mn-cs"/>
              </a:rPr>
              <a:t> GDP. </a:t>
            </a:r>
          </a:p>
          <a:p>
            <a:pPr marL="640080" marR="0" lvl="1" indent="-246380" algn="just" defTabSz="914400" rtl="0" eaLnBrk="1" fontAlgn="base" latinLnBrk="0" hangingPunct="1">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2000" b="0" i="0" u="none" strike="noStrike" kern="1200" cap="none" spc="0" normalizeH="0" baseline="0" noProof="0" dirty="0" err="1">
                <a:ln>
                  <a:noFill/>
                </a:ln>
                <a:solidFill>
                  <a:schemeClr val="tx1"/>
                </a:solidFill>
                <a:effectLst/>
                <a:uLnTx/>
                <a:uFillTx/>
                <a:latin typeface="+mn-lt"/>
                <a:ea typeface="+mn-ea"/>
                <a:cs typeface="+mn-cs"/>
              </a:rPr>
              <a:t>Perhitungan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nilai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tambah</a:t>
            </a:r>
            <a:r>
              <a:rPr kumimoji="0" lang="en-US" sz="2000" b="0" i="0" u="none" strike="noStrike" kern="1200" cap="none" spc="0" normalizeH="0" baseline="0" noProof="0" dirty="0">
                <a:ln>
                  <a:noFill/>
                </a:ln>
                <a:solidFill>
                  <a:schemeClr val="tx1"/>
                </a:solidFill>
                <a:effectLst/>
                <a:uLnTx/>
                <a:uFillTx/>
                <a:latin typeface="+mn-lt"/>
                <a:ea typeface="+mn-ea"/>
                <a:cs typeface="+mn-cs"/>
              </a:rPr>
              <a:t> GDP </a:t>
            </a:r>
            <a:r>
              <a:rPr kumimoji="0" lang="en-US" sz="2000" b="0" i="0" u="none" strike="noStrike" kern="1200" cap="none" spc="0" normalizeH="0" baseline="0" noProof="0" dirty="0" err="1">
                <a:ln>
                  <a:noFill/>
                </a:ln>
                <a:solidFill>
                  <a:schemeClr val="tx1"/>
                </a:solidFill>
                <a:effectLst/>
                <a:uLnTx/>
                <a:uFillTx/>
                <a:latin typeface="+mn-lt"/>
                <a:ea typeface="+mn-ea"/>
                <a:cs typeface="+mn-cs"/>
              </a:rPr>
              <a:t>tidak</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memperhitungkan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penambahan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kualitas</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Misalnya</a:t>
            </a:r>
            <a:r>
              <a:rPr kumimoji="0" lang="en-US" sz="2000" b="0" i="0" u="none" strike="noStrike" kern="1200" cap="none" spc="0" normalizeH="0" baseline="0" noProof="0" dirty="0">
                <a:ln>
                  <a:noFill/>
                </a:ln>
                <a:solidFill>
                  <a:schemeClr val="tx1"/>
                </a:solidFill>
                <a:effectLst/>
                <a:uLnTx/>
                <a:uFillTx/>
                <a:latin typeface="+mn-lt"/>
                <a:ea typeface="+mn-ea"/>
                <a:cs typeface="+mn-cs"/>
              </a:rPr>
              <a:t> computer yang </a:t>
            </a:r>
            <a:r>
              <a:rPr kumimoji="0" lang="en-US" sz="2000" b="0" i="0" u="none" strike="noStrike" kern="1200" cap="none" spc="0" normalizeH="0" baseline="0" noProof="0" dirty="0" err="1">
                <a:ln>
                  <a:noFill/>
                </a:ln>
                <a:solidFill>
                  <a:schemeClr val="tx1"/>
                </a:solidFill>
                <a:effectLst/>
                <a:uLnTx/>
                <a:uFillTx/>
                <a:latin typeface="+mn-lt"/>
                <a:ea typeface="+mn-ea"/>
                <a:cs typeface="+mn-cs"/>
              </a:rPr>
              <a:t>makin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canggih</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makin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murah</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dibandingkan</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produk</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komputer</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di</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masa</a:t>
            </a:r>
            <a:r>
              <a:rPr kumimoji="0" lang="en-US" sz="2000" b="0" i="0" u="none" strike="noStrike" kern="1200" cap="none" spc="0" normalizeH="0" baseline="0" noProof="0" dirty="0">
                <a:ln>
                  <a:noFill/>
                </a:ln>
                <a:solidFill>
                  <a:schemeClr val="tx1"/>
                </a:solidFill>
                <a:effectLst/>
                <a:uLnTx/>
                <a:uFillTx/>
                <a:latin typeface="+mn-lt"/>
                <a:ea typeface="+mn-ea"/>
                <a:cs typeface="+mn-cs"/>
              </a:rPr>
              <a:t> </a:t>
            </a:r>
            <a:r>
              <a:rPr kumimoji="0" lang="en-US" sz="2000" b="0" i="0" u="none" strike="noStrike" kern="1200" cap="none" spc="0" normalizeH="0" baseline="0" noProof="0" dirty="0" err="1">
                <a:ln>
                  <a:noFill/>
                </a:ln>
                <a:solidFill>
                  <a:schemeClr val="tx1"/>
                </a:solidFill>
                <a:effectLst/>
                <a:uLnTx/>
                <a:uFillTx/>
                <a:latin typeface="+mn-lt"/>
                <a:ea typeface="+mn-ea"/>
                <a:cs typeface="+mn-cs"/>
              </a:rPr>
              <a:t>lalu</a:t>
            </a:r>
            <a:r>
              <a:rPr kumimoji="0" lang="en-US" sz="2000" b="0" i="0" u="none" strike="noStrike" kern="1200" cap="none" spc="0" normalizeH="0" baseline="0" noProof="0" dirty="0">
                <a:ln>
                  <a:noFill/>
                </a:ln>
                <a:solidFill>
                  <a:schemeClr val="tx1"/>
                </a:solidFill>
                <a:effectLst/>
                <a:uLnTx/>
                <a:uFillTx/>
                <a:latin typeface="+mn-lt"/>
                <a:ea typeface="+mn-ea"/>
                <a:cs typeface="+mn-cs"/>
              </a:rPr>
              <a:t>.</a:t>
            </a:r>
            <a:r>
              <a:rPr kumimoji="0" lang="en-US" sz="2400" b="0" i="0" u="none" strike="noStrike" kern="1200" cap="none" spc="0" normalizeH="0" baseline="0" noProof="0" dirty="0">
                <a:ln>
                  <a:noFill/>
                </a:ln>
                <a:solidFill>
                  <a:schemeClr val="tx1"/>
                </a:solidFill>
                <a:effectLst/>
                <a:uLnTx/>
                <a:uFillTx/>
                <a:latin typeface="+mn-lt"/>
                <a:ea typeface="+mn-ea"/>
                <a:cs typeface="+mn-cs"/>
              </a:rPr>
              <a:t> </a:t>
            </a:r>
          </a:p>
        </p:txBody>
      </p:sp>
      <p:sp>
        <p:nvSpPr>
          <p:cNvPr id="50180" name="Slide Number Placeholder 8"/>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37</a:t>
            </a:fld>
            <a:endParaRPr lang="en-US" altLang="id-ID" sz="1200" dirty="0">
              <a:solidFill>
                <a:srgbClr val="045C75"/>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368300"/>
            <a:ext cx="8229600" cy="714375"/>
          </a:xfrm>
          <a:ln/>
        </p:spPr>
        <p:txBody>
          <a:bodyPr vert="horz" wrap="square" lIns="0" tIns="45720" rIns="0" bIns="0" anchor="b" anchorCtr="0"/>
          <a:lstStyle/>
          <a:p>
            <a:pPr eaLnBrk="1" hangingPunct="1"/>
            <a:r>
              <a:rPr lang="en-US" altLang="id-ID" sz="4400" b="1" dirty="0"/>
              <a:t>KONSEP PENDAPATAN NASIONAL</a:t>
            </a:r>
          </a:p>
        </p:txBody>
      </p:sp>
      <p:sp>
        <p:nvSpPr>
          <p:cNvPr id="4" name="Rectangle 2"/>
          <p:cNvSpPr txBox="1">
            <a:spLocks noChangeArrowheads="1"/>
          </p:cNvSpPr>
          <p:nvPr/>
        </p:nvSpPr>
        <p:spPr bwMode="auto">
          <a:xfrm>
            <a:off x="1828800" y="-71437"/>
            <a:ext cx="6858000" cy="1143000"/>
          </a:xfrm>
          <a:prstGeom prst="rect">
            <a:avLst/>
          </a:prstGeom>
          <a:noFill/>
          <a:ln w="9525">
            <a:noFill/>
            <a:miter lim="800000"/>
          </a:ln>
        </p:spPr>
        <p:txBody>
          <a:bodyPr lIns="0" rIns="0" bIns="0" anchor="b"/>
          <a:lstStyle/>
          <a:p>
            <a:pPr marR="0" algn="ctr" defTabSz="914400">
              <a:buClrTx/>
              <a:buSzTx/>
              <a:buFontTx/>
              <a:buNone/>
              <a:defRPr/>
            </a:pPr>
            <a:endParaRPr kumimoji="0" lang="en-US" sz="3400" kern="1200" cap="none" spc="0" normalizeH="0" baseline="0" noProof="0" dirty="0">
              <a:solidFill>
                <a:schemeClr val="tx2"/>
              </a:solidFill>
              <a:latin typeface="+mj-lt"/>
              <a:ea typeface="+mj-ea"/>
              <a:cs typeface="+mj-cs"/>
            </a:endParaRPr>
          </a:p>
        </p:txBody>
      </p:sp>
      <p:sp>
        <p:nvSpPr>
          <p:cNvPr id="5" name="Rectangle 3"/>
          <p:cNvSpPr txBox="1">
            <a:spLocks noChangeArrowheads="1"/>
          </p:cNvSpPr>
          <p:nvPr/>
        </p:nvSpPr>
        <p:spPr bwMode="auto">
          <a:xfrm>
            <a:off x="785813" y="1271588"/>
            <a:ext cx="7643813" cy="5300663"/>
          </a:xfrm>
          <a:prstGeom prst="rect">
            <a:avLst/>
          </a:prstGeom>
          <a:noFill/>
          <a:ln w="9525">
            <a:noFill/>
            <a:miter lim="800000"/>
          </a:ln>
        </p:spPr>
        <p:txBody>
          <a:bodyPr/>
          <a:lstStyle/>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A.  Gross Domestic Product (GDP/PDB)</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	Seluruh barang dan jasa yang dihasilkan masyarakat (termasuk WNA) dalam suatu negara selama satu tahun</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endParaRPr kumimoji="0" lang="id-ID" sz="1000"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B.  Gross National Product (GNP/PNB)</a:t>
            </a:r>
          </a:p>
          <a:p>
            <a:pPr marR="0" algn="ctr" defTabSz="914400">
              <a:lnSpc>
                <a:spcPct val="85000"/>
              </a:lnSpc>
              <a:buClrTx/>
              <a:buSzTx/>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	</a:t>
            </a:r>
            <a:r>
              <a:rPr kumimoji="0" lang="id-ID" kern="1200" cap="none" spc="0" normalizeH="0" baseline="0" noProof="0" dirty="0">
                <a:latin typeface="Arial" panose="020B0604020202020204" pitchFamily="34" charset="0"/>
                <a:ea typeface="+mn-ea"/>
                <a:cs typeface="Times New Roman" panose="02020603050405020304" pitchFamily="18" charset="0"/>
              </a:rPr>
              <a:t>GNP = GDP + (IR – IP)</a:t>
            </a:r>
            <a:endParaRPr kumimoji="0" lang="id-ID" kern="1200" cap="none" spc="0" normalizeH="0" baseline="0" noProof="0" dirty="0">
              <a:latin typeface="Arial" panose="020B0604020202020204" pitchFamily="34" charset="0"/>
              <a:ea typeface="+mn-ea"/>
              <a:cs typeface="Arial" panose="020B0604020202020204" pitchFamily="34" charset="0"/>
            </a:endParaRPr>
          </a:p>
          <a:p>
            <a:pPr marL="900430" marR="0" lvl="1" indent="-368300" algn="just" defTabSz="914400" rtl="0" eaLnBrk="0" fontAlgn="base" latinLnBrk="0" hangingPunct="0">
              <a:lnSpc>
                <a:spcPct val="85000"/>
              </a:lnSpc>
              <a:spcBef>
                <a:spcPct val="0"/>
              </a:spcBef>
              <a:spcAft>
                <a:spcPct val="0"/>
              </a:spcAft>
              <a:buClr>
                <a:schemeClr val="tx1"/>
              </a:buClr>
              <a:buSzTx/>
              <a:buFont typeface="Wingdings" panose="05000000000000000000" pitchFamily="2" charset="2"/>
              <a:buChar char="§"/>
              <a:defRPr/>
            </a:pP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Arial Unicode MS" pitchFamily="34" charset="-128"/>
                <a:cs typeface="Arial Unicode MS" pitchFamily="34" charset="-128"/>
              </a:rPr>
              <a:t>IR = pendapatan faktor produksi dari luar negeri (</a:t>
            </a:r>
            <a:r>
              <a:rPr kumimoji="0" lang="id-ID" sz="1800" b="0" i="1" u="none" strike="noStrike" kern="1200" cap="none" spc="0" normalizeH="0" baseline="0" noProof="0" dirty="0">
                <a:ln>
                  <a:noFill/>
                </a:ln>
                <a:solidFill>
                  <a:schemeClr val="tx1"/>
                </a:solidFill>
                <a:effectLst/>
                <a:uLnTx/>
                <a:uFillTx/>
                <a:latin typeface="Arial" panose="020B0604020202020204" pitchFamily="34" charset="0"/>
                <a:ea typeface="Arial Unicode MS" pitchFamily="34" charset="-128"/>
                <a:cs typeface="Arial Unicode MS" pitchFamily="34" charset="-128"/>
              </a:rPr>
              <a:t>factor income received form abroad</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Arial Unicode MS" pitchFamily="34" charset="-128"/>
                <a:cs typeface="Arial Unicode MS" pitchFamily="34" charset="-128"/>
              </a:rPr>
              <a:t>)</a:t>
            </a:r>
          </a:p>
          <a:p>
            <a:pPr marL="900430" marR="0" lvl="1" indent="-368300" algn="just" defTabSz="914400" rtl="0" eaLnBrk="0" fontAlgn="base" latinLnBrk="0" hangingPunct="0">
              <a:lnSpc>
                <a:spcPct val="85000"/>
              </a:lnSpc>
              <a:spcBef>
                <a:spcPct val="0"/>
              </a:spcBef>
              <a:spcAft>
                <a:spcPct val="0"/>
              </a:spcAft>
              <a:buClr>
                <a:schemeClr val="tx1"/>
              </a:buClr>
              <a:buSzTx/>
              <a:buFont typeface="Wingdings" panose="05000000000000000000" pitchFamily="2" charset="2"/>
              <a:buChar char="§"/>
              <a:defRPr/>
            </a:pPr>
            <a:r>
              <a:rPr kumimoji="0" lang="id-ID" sz="1800" b="0" i="1"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IP = </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pembayaran faktor produksi ke luar negeri</a:t>
            </a:r>
            <a:r>
              <a:rPr kumimoji="0" lang="id-ID" sz="1800" b="0" i="1"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 (factor income paid to abroad)</a:t>
            </a:r>
          </a:p>
          <a:p>
            <a:pPr marL="900430" marR="0" lvl="1" indent="-368300" algn="ctr" defTabSz="914400" rtl="0" eaLnBrk="0" fontAlgn="base" latinLnBrk="0" hangingPunct="0">
              <a:lnSpc>
                <a:spcPct val="85000"/>
              </a:lnSpc>
              <a:spcBef>
                <a:spcPct val="0"/>
              </a:spcBef>
              <a:spcAft>
                <a:spcPct val="0"/>
              </a:spcAft>
              <a:buClr>
                <a:schemeClr val="tx1"/>
              </a:buClr>
              <a:buSzTx/>
              <a:buFont typeface="Wingdings" panose="05000000000000000000" pitchFamily="2" charset="2"/>
              <a:buChar char="§"/>
              <a:defRPr/>
            </a:pP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(IR – IP) = pendapatan faktor produksi neto luar negeri (</a:t>
            </a:r>
            <a:r>
              <a:rPr kumimoji="0" lang="id-ID" sz="1800" b="0" i="1"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net factor income received  form abroad</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a:t>
            </a:r>
          </a:p>
          <a:p>
            <a:pPr marR="0" algn="ctr" defTabSz="914400">
              <a:lnSpc>
                <a:spcPct val="85000"/>
              </a:lnSpc>
              <a:buClrTx/>
              <a:buSzTx/>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Times New Roman" panose="02020603050405020304" pitchFamily="18" charset="0"/>
              </a:rPr>
              <a:t>        </a:t>
            </a:r>
            <a:endParaRPr kumimoji="0" lang="en-US" kern="1200" cap="none" spc="0" normalizeH="0" baseline="0" noProof="0" dirty="0">
              <a:latin typeface="Arial" panose="020B0604020202020204" pitchFamily="34" charset="0"/>
              <a:ea typeface="+mn-ea"/>
              <a:cs typeface="Times New Roman" panose="02020603050405020304" pitchFamily="18" charset="0"/>
            </a:endParaRPr>
          </a:p>
          <a:p>
            <a:pPr marR="0" algn="ctr" defTabSz="914400">
              <a:lnSpc>
                <a:spcPct val="85000"/>
              </a:lnSpc>
              <a:buClrTx/>
              <a:buSzTx/>
              <a:buFont typeface="Wingdings" panose="05000000000000000000" pitchFamily="2" charset="2"/>
              <a:buNone/>
              <a:defRPr/>
            </a:pPr>
            <a:r>
              <a:rPr kumimoji="0" lang="en-US" kern="1200" cap="none" spc="0" normalizeH="0" baseline="0" noProof="0" dirty="0">
                <a:latin typeface="Arial" panose="020B0604020202020204" pitchFamily="34" charset="0"/>
                <a:ea typeface="+mn-ea"/>
                <a:cs typeface="Times New Roman" panose="02020603050405020304" pitchFamily="18" charset="0"/>
              </a:rPr>
              <a:t>       </a:t>
            </a:r>
            <a:r>
              <a:rPr kumimoji="0" lang="id-ID" kern="1200" cap="none" spc="0" normalizeH="0" baseline="0" noProof="0" dirty="0">
                <a:latin typeface="Arial" panose="020B0604020202020204" pitchFamily="34" charset="0"/>
                <a:ea typeface="+mn-ea"/>
                <a:cs typeface="Times New Roman" panose="02020603050405020304" pitchFamily="18" charset="0"/>
              </a:rPr>
              <a:t>Jika pendapatan faktor produksi neto yang diterima dari luar negeri:</a:t>
            </a:r>
          </a:p>
          <a:p>
            <a:pPr marL="457200" marR="0" lvl="1" indent="0" algn="ctr" defTabSz="914400" rtl="0" eaLnBrk="0" fontAlgn="base" latinLnBrk="0" hangingPunct="0">
              <a:lnSpc>
                <a:spcPct val="85000"/>
              </a:lnSpc>
              <a:spcBef>
                <a:spcPct val="0"/>
              </a:spcBef>
              <a:spcAft>
                <a:spcPct val="0"/>
              </a:spcAft>
              <a:buClrTx/>
              <a:buSzTx/>
              <a:buFont typeface="Wingdings" panose="05000000000000000000" pitchFamily="2" charset="2"/>
              <a:buNone/>
              <a:defRPr/>
            </a:pP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Positip    </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sym typeface="Wingdings" panose="05000000000000000000" pitchFamily="2" charset="2"/>
              </a:rPr>
              <a:t></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 GNP &gt; GDP,  Negatip  </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sym typeface="Wingdings" panose="05000000000000000000" pitchFamily="2" charset="2"/>
              </a:rPr>
              <a:t></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 GNP &lt; GDP,   Nol  </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sym typeface="Wingdings" panose="05000000000000000000" pitchFamily="2" charset="2"/>
              </a:rPr>
              <a:t></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Times New Roman" panose="02020603050405020304" pitchFamily="18" charset="0"/>
              </a:rPr>
              <a:t> GNP = GDP</a:t>
            </a: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endParaRPr kumimoji="0" lang="id-ID" sz="900"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C.  Net National Product (NNP/PNN)</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NNP = GNP – (Depreciation + Replacement)</a:t>
            </a:r>
            <a:endParaRPr kumimoji="0" lang="id-ID"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kern="1200" cap="none" spc="0" normalizeH="0" baseline="0" noProof="0" dirty="0">
                <a:latin typeface="Arial" panose="020B0604020202020204" pitchFamily="34" charset="0"/>
                <a:ea typeface="+mn-ea"/>
                <a:cs typeface="Arial" panose="020B0604020202020204" pitchFamily="34" charset="0"/>
              </a:rPr>
              <a:t>	dimana Depreciation  : penyusutan</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kern="1200" cap="none" spc="0" normalizeH="0" baseline="0" noProof="0" dirty="0">
                <a:latin typeface="Arial" panose="020B0604020202020204" pitchFamily="34" charset="0"/>
                <a:ea typeface="+mn-ea"/>
                <a:cs typeface="Arial" panose="020B0604020202020204" pitchFamily="34" charset="0"/>
              </a:rPr>
              <a:t> </a:t>
            </a:r>
            <a:r>
              <a:rPr kumimoji="0" lang="id-ID" kern="1200" cap="none" spc="0" normalizeH="0" baseline="0" noProof="0" dirty="0">
                <a:latin typeface="Arial" panose="020B0604020202020204" pitchFamily="34" charset="0"/>
                <a:ea typeface="+mn-ea"/>
                <a:cs typeface="Arial" panose="020B0604020202020204" pitchFamily="34" charset="0"/>
              </a:rPr>
              <a:t>Replacement : Penggantian barang modal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slide(fromBottom)">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slide(fromBottom)">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slide(fromBottom)">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slide(fromBottom)">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slide(fromBottom)">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slide(fromBottom)">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slide(fromBottom)">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slide(fromBottom)">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slide(fromBottom)">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slide(fromBottom)">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slide(fromBottom)">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nodeType="clickEffect">
                                  <p:stCondLst>
                                    <p:cond delay="0"/>
                                  </p:stCondLst>
                                  <p:childTnLst>
                                    <p:set>
                                      <p:cBhvr>
                                        <p:cTn id="66" dur="1" fill="hold">
                                          <p:stCondLst>
                                            <p:cond delay="0"/>
                                          </p:stCondLst>
                                        </p:cTn>
                                        <p:tgtEl>
                                          <p:spTgt spid="5">
                                            <p:txEl>
                                              <p:pRg st="13" end="13"/>
                                            </p:txEl>
                                          </p:spTgt>
                                        </p:tgtEl>
                                        <p:attrNameLst>
                                          <p:attrName>style.visibility</p:attrName>
                                        </p:attrNameLst>
                                      </p:cBhvr>
                                      <p:to>
                                        <p:strVal val="visible"/>
                                      </p:to>
                                    </p:set>
                                    <p:animEffect transition="in" filter="slide(fromBottom)">
                                      <p:cBhvr>
                                        <p:cTn id="67" dur="500"/>
                                        <p:tgtEl>
                                          <p:spTgt spid="5">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nodeType="clickEffect">
                                  <p:stCondLst>
                                    <p:cond delay="0"/>
                                  </p:stCondLst>
                                  <p:childTnLst>
                                    <p:set>
                                      <p:cBhvr>
                                        <p:cTn id="71" dur="1" fill="hold">
                                          <p:stCondLst>
                                            <p:cond delay="0"/>
                                          </p:stCondLst>
                                        </p:cTn>
                                        <p:tgtEl>
                                          <p:spTgt spid="5">
                                            <p:txEl>
                                              <p:pRg st="14" end="14"/>
                                            </p:txEl>
                                          </p:spTgt>
                                        </p:tgtEl>
                                        <p:attrNameLst>
                                          <p:attrName>style.visibility</p:attrName>
                                        </p:attrNameLst>
                                      </p:cBhvr>
                                      <p:to>
                                        <p:strVal val="visible"/>
                                      </p:to>
                                    </p:set>
                                    <p:animEffect transition="in" filter="slide(fromBottom)">
                                      <p:cBhvr>
                                        <p:cTn id="72" dur="500"/>
                                        <p:tgtEl>
                                          <p:spTgt spid="5">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nodeType="clickEffect">
                                  <p:stCondLst>
                                    <p:cond delay="0"/>
                                  </p:stCondLst>
                                  <p:childTnLst>
                                    <p:set>
                                      <p:cBhvr>
                                        <p:cTn id="76" dur="1" fill="hold">
                                          <p:stCondLst>
                                            <p:cond delay="0"/>
                                          </p:stCondLst>
                                        </p:cTn>
                                        <p:tgtEl>
                                          <p:spTgt spid="5">
                                            <p:txEl>
                                              <p:pRg st="15" end="15"/>
                                            </p:txEl>
                                          </p:spTgt>
                                        </p:tgtEl>
                                        <p:attrNameLst>
                                          <p:attrName>style.visibility</p:attrName>
                                        </p:attrNameLst>
                                      </p:cBhvr>
                                      <p:to>
                                        <p:strVal val="visible"/>
                                      </p:to>
                                    </p:set>
                                    <p:animEffect transition="in" filter="slide(fromBottom)">
                                      <p:cBhvr>
                                        <p:cTn id="77"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368300"/>
            <a:ext cx="8229600" cy="714375"/>
          </a:xfrm>
          <a:ln/>
        </p:spPr>
        <p:txBody>
          <a:bodyPr vert="horz" wrap="square" lIns="0" tIns="45720" rIns="0" bIns="0" anchor="b" anchorCtr="0"/>
          <a:lstStyle/>
          <a:p>
            <a:pPr eaLnBrk="1" hangingPunct="1"/>
            <a:r>
              <a:rPr lang="en-US" altLang="id-ID" sz="4400" b="1" dirty="0"/>
              <a:t>KONSEP PENDAPATAN NASIONAL</a:t>
            </a:r>
          </a:p>
        </p:txBody>
      </p:sp>
      <p:sp>
        <p:nvSpPr>
          <p:cNvPr id="4" name="Rectangle 2"/>
          <p:cNvSpPr txBox="1">
            <a:spLocks noChangeArrowheads="1"/>
          </p:cNvSpPr>
          <p:nvPr/>
        </p:nvSpPr>
        <p:spPr bwMode="auto">
          <a:xfrm>
            <a:off x="1828800" y="-71437"/>
            <a:ext cx="6858000" cy="1143000"/>
          </a:xfrm>
          <a:prstGeom prst="rect">
            <a:avLst/>
          </a:prstGeom>
          <a:noFill/>
          <a:ln w="9525">
            <a:noFill/>
            <a:miter lim="800000"/>
          </a:ln>
        </p:spPr>
        <p:txBody>
          <a:bodyPr lIns="0" rIns="0" bIns="0" anchor="b"/>
          <a:lstStyle/>
          <a:p>
            <a:pPr marR="0" algn="ctr" defTabSz="914400">
              <a:buClrTx/>
              <a:buSzTx/>
              <a:buFontTx/>
              <a:buNone/>
              <a:defRPr/>
            </a:pPr>
            <a:endParaRPr kumimoji="0" lang="en-US" sz="3400" kern="1200" cap="none" spc="0" normalizeH="0" baseline="0" noProof="0" dirty="0">
              <a:solidFill>
                <a:schemeClr val="tx2"/>
              </a:solidFill>
              <a:latin typeface="+mj-lt"/>
              <a:ea typeface="+mj-ea"/>
              <a:cs typeface="+mj-cs"/>
            </a:endParaRPr>
          </a:p>
        </p:txBody>
      </p:sp>
      <p:sp>
        <p:nvSpPr>
          <p:cNvPr id="5" name="Rectangle 3"/>
          <p:cNvSpPr txBox="1">
            <a:spLocks noChangeArrowheads="1"/>
          </p:cNvSpPr>
          <p:nvPr/>
        </p:nvSpPr>
        <p:spPr bwMode="auto">
          <a:xfrm>
            <a:off x="785813" y="1271588"/>
            <a:ext cx="7643813" cy="2800350"/>
          </a:xfrm>
          <a:prstGeom prst="rect">
            <a:avLst/>
          </a:prstGeom>
          <a:noFill/>
          <a:ln w="9525">
            <a:noFill/>
            <a:miter lim="800000"/>
          </a:ln>
        </p:spPr>
        <p:txBody>
          <a:bodyPr/>
          <a:lstStyle/>
          <a:p>
            <a:pPr marL="533400" marR="0" indent="-533400" algn="ctr" defTabSz="914400">
              <a:lnSpc>
                <a:spcPct val="80000"/>
              </a:lnSpc>
              <a:spcBef>
                <a:spcPct val="20000"/>
              </a:spcBef>
              <a:buClr>
                <a:srgbClr val="0BD0D9"/>
              </a:buClr>
              <a:buSzPct val="95000"/>
              <a:buFont typeface="Wingdings" panose="05000000000000000000" pitchFamily="2" charset="2"/>
              <a:buNone/>
              <a:defRPr/>
            </a:pPr>
            <a:endParaRPr kumimoji="0" lang="id-ID" sz="1000"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D.  Net National Income (NNI)</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	NNI = NNP – Indirect Tax (pajak tdk langsung)</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endParaRPr kumimoji="0" lang="id-ID" sz="1050"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E.  Personal Income(PI)</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	PI = (NNI + Tranfer Payment) – (Social scurity payment + Assurance + undistributed profit +corporate taxes)</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endParaRPr kumimoji="0" lang="id-ID" sz="1200" kern="1200" cap="none" spc="0" normalizeH="0" baseline="0" noProof="0" dirty="0">
              <a:latin typeface="Arial" panose="020B0604020202020204" pitchFamily="34" charset="0"/>
              <a:ea typeface="+mn-ea"/>
              <a:cs typeface="Arial" panose="020B0604020202020204" pitchFamily="34" charset="0"/>
            </a:endParaRP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F.  Disposable Income</a:t>
            </a:r>
          </a:p>
          <a:p>
            <a:pPr marL="533400" marR="0" indent="-533400" algn="ctr" defTabSz="914400">
              <a:lnSpc>
                <a:spcPct val="80000"/>
              </a:lnSpc>
              <a:spcBef>
                <a:spcPct val="20000"/>
              </a:spcBef>
              <a:buClr>
                <a:srgbClr val="0BD0D9"/>
              </a:buClr>
              <a:buSzPct val="95000"/>
              <a:buFont typeface="Wingdings" panose="05000000000000000000" pitchFamily="2" charset="2"/>
              <a:buNone/>
              <a:defRPr/>
            </a:pPr>
            <a:r>
              <a:rPr kumimoji="0" lang="id-ID" sz="2000" kern="1200" cap="none" spc="0" normalizeH="0" baseline="0" noProof="0" dirty="0">
                <a:latin typeface="Arial" panose="020B0604020202020204" pitchFamily="34" charset="0"/>
                <a:ea typeface="+mn-ea"/>
                <a:cs typeface="Arial" panose="020B0604020202020204" pitchFamily="34" charset="0"/>
              </a:rPr>
              <a:t>	DI = PI – Direct Tax</a:t>
            </a:r>
          </a:p>
        </p:txBody>
      </p:sp>
      <p:sp>
        <p:nvSpPr>
          <p:cNvPr id="52229" name="Rectangle 3"/>
          <p:cNvSpPr txBox="1"/>
          <p:nvPr/>
        </p:nvSpPr>
        <p:spPr>
          <a:xfrm>
            <a:off x="785813" y="4486275"/>
            <a:ext cx="7643812" cy="2085975"/>
          </a:xfrm>
          <a:prstGeom prst="rect">
            <a:avLst/>
          </a:prstGeom>
          <a:noFill/>
          <a:ln w="9525">
            <a:noFill/>
          </a:ln>
        </p:spPr>
        <p:txBody>
          <a:bodyPr/>
          <a:lstStyle/>
          <a:p>
            <a:pPr marL="533400" indent="-533400" algn="ctr">
              <a:lnSpc>
                <a:spcPct val="80000"/>
              </a:lnSpc>
              <a:spcBef>
                <a:spcPct val="20000"/>
              </a:spcBef>
              <a:buClr>
                <a:srgbClr val="0BD0D9"/>
              </a:buClr>
              <a:buSzPct val="95000"/>
              <a:buFont typeface="Wingdings" panose="05000000000000000000" pitchFamily="2" charset="2"/>
            </a:pPr>
            <a:r>
              <a:rPr lang="id-ID" altLang="id-ID" b="1" dirty="0">
                <a:latin typeface="Arial" panose="020B0604020202020204" pitchFamily="34" charset="0"/>
              </a:rPr>
              <a:t>Pajak Langsung : pajak yang dikenakan kepada wajib pajak dan terjadi secara berulang-ulang dalam jangka waktu tertentu.  Contoh : PPh, PBB, pajak kendaraan bermotor</a:t>
            </a:r>
          </a:p>
          <a:p>
            <a:pPr marL="533400" indent="-533400" algn="ctr">
              <a:lnSpc>
                <a:spcPct val="80000"/>
              </a:lnSpc>
              <a:spcBef>
                <a:spcPct val="20000"/>
              </a:spcBef>
              <a:buClr>
                <a:srgbClr val="0BD0D9"/>
              </a:buClr>
              <a:buSzPct val="95000"/>
              <a:buFont typeface="Wingdings" panose="05000000000000000000" pitchFamily="2" charset="2"/>
            </a:pPr>
            <a:endParaRPr lang="id-ID" altLang="id-ID" b="1" dirty="0">
              <a:latin typeface="Arial" panose="020B0604020202020204" pitchFamily="34" charset="0"/>
            </a:endParaRPr>
          </a:p>
          <a:p>
            <a:pPr marL="533400" indent="-533400" algn="ctr">
              <a:lnSpc>
                <a:spcPct val="80000"/>
              </a:lnSpc>
              <a:spcBef>
                <a:spcPct val="20000"/>
              </a:spcBef>
              <a:buClr>
                <a:srgbClr val="0BD0D9"/>
              </a:buClr>
              <a:buSzPct val="95000"/>
              <a:buFont typeface="Wingdings" panose="05000000000000000000" pitchFamily="2" charset="2"/>
            </a:pPr>
            <a:r>
              <a:rPr lang="id-ID" altLang="id-ID" b="1" dirty="0">
                <a:latin typeface="Arial" panose="020B0604020202020204" pitchFamily="34" charset="0"/>
              </a:rPr>
              <a:t>Pajak Tidak Langsung : pajak yang dikenakan kepada wajib pajak pada saat terjadi suatu peristiwa kena pajak.  Contoh : Pajak pertambahan nilai (PPN), pajak bea balik nama kendaraan bermotor (BBNKB), dan lainnya. </a:t>
            </a:r>
          </a:p>
          <a:p>
            <a:pPr marL="533400" indent="-533400" algn="ctr">
              <a:lnSpc>
                <a:spcPct val="80000"/>
              </a:lnSpc>
              <a:spcBef>
                <a:spcPct val="20000"/>
              </a:spcBef>
              <a:buClr>
                <a:srgbClr val="0BD0D9"/>
              </a:buClr>
              <a:buSzPct val="95000"/>
              <a:buFont typeface="Wingdings" panose="05000000000000000000" pitchFamily="2" charset="2"/>
            </a:pPr>
            <a:endParaRPr lang="id-ID" altLang="id-ID" sz="4400" b="1"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slide(fromBottom)">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slide(fromBottom)">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slide(fromBottom)">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slide(fromBottom)">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slide(fromBottom)">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slide(fromBottom)">
                                      <p:cBhvr>
                                        <p:cTn id="3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2000" y="2438400"/>
            <a:ext cx="7696200" cy="2209800"/>
          </a:xfrm>
        </p:spPr>
        <p:txBody>
          <a:bodyPr vert="horz" wrap="square" lIns="0" tIns="45720" rIns="0" bIns="0" numCol="1" anchor="b" anchorCtr="0" compatLnSpc="1"/>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Konsep</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Dasar</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Makro</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dan</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Perhitungan</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Pendapatan</a:t>
            </a:r>
            <a:r>
              <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Nasional</a:t>
            </a:r>
            <a:endParaRPr kumimoji="0" lang="en-US" sz="5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xfrm>
            <a:off x="50292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58371" name="Slide Number Placeholder 11"/>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40</a:t>
            </a:fld>
            <a:endParaRPr lang="en-US" altLang="id-ID" sz="1200" dirty="0">
              <a:solidFill>
                <a:srgbClr val="045C75"/>
              </a:solidFill>
            </a:endParaRPr>
          </a:p>
        </p:txBody>
      </p:sp>
      <p:graphicFrame>
        <p:nvGraphicFramePr>
          <p:cNvPr id="13" name="Table 12"/>
          <p:cNvGraphicFramePr>
            <a:graphicFrameLocks noGrp="1"/>
          </p:cNvGraphicFramePr>
          <p:nvPr/>
        </p:nvGraphicFramePr>
        <p:xfrm>
          <a:off x="533400" y="762000"/>
          <a:ext cx="3886200" cy="5608638"/>
        </p:xfrm>
        <a:graphic>
          <a:graphicData uri="http://schemas.openxmlformats.org/drawingml/2006/table">
            <a:tbl>
              <a:tblPr>
                <a:tableStyleId>{0505E3EF-67EA-436B-97B2-0124C06EBD24}</a:tableStyleId>
              </a:tblPr>
              <a:tblGrid>
                <a:gridCol w="1828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560864">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err="1">
                          <a:effectLst>
                            <a:outerShdw blurRad="38100" dist="38100" dir="2700000" algn="tl">
                              <a:srgbClr val="000000">
                                <a:alpha val="43137"/>
                              </a:srgbClr>
                            </a:outerShdw>
                          </a:effectLst>
                        </a:rPr>
                        <a:t>Tahun</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a:effectLst>
                            <a:outerShdw blurRad="38100" dist="38100" dir="2700000" algn="tl">
                              <a:srgbClr val="000000">
                                <a:alpha val="43137"/>
                              </a:srgbClr>
                            </a:outerShdw>
                          </a:effectLst>
                        </a:rPr>
                        <a:t>Total PDB</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0"/>
                  </a:ext>
                </a:extLst>
              </a:tr>
              <a:tr h="280432">
                <a:tc>
                  <a:txBody>
                    <a:bodyPr/>
                    <a:lstStyle/>
                    <a:p>
                      <a:pPr algn="ctr">
                        <a:lnSpc>
                          <a:spcPct val="115000"/>
                        </a:lnSpc>
                        <a:spcAft>
                          <a:spcPts val="0"/>
                        </a:spcAft>
                      </a:pPr>
                      <a:r>
                        <a:rPr lang="en-US" sz="1600" b="1" dirty="0"/>
                        <a:t>1998</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95,446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1"/>
                  </a:ext>
                </a:extLst>
              </a:tr>
              <a:tr h="280432">
                <a:tc>
                  <a:txBody>
                    <a:bodyPr/>
                    <a:lstStyle/>
                    <a:p>
                      <a:pPr algn="ctr">
                        <a:lnSpc>
                          <a:spcPct val="115000"/>
                        </a:lnSpc>
                        <a:spcAft>
                          <a:spcPts val="0"/>
                        </a:spcAft>
                      </a:pPr>
                      <a:r>
                        <a:rPr lang="en-US" sz="1600" b="1" dirty="0"/>
                        <a:t>1999</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140,001</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2"/>
                  </a:ext>
                </a:extLst>
              </a:tr>
              <a:tr h="280432">
                <a:tc>
                  <a:txBody>
                    <a:bodyPr/>
                    <a:lstStyle/>
                    <a:p>
                      <a:pPr algn="ctr">
                        <a:lnSpc>
                          <a:spcPct val="115000"/>
                        </a:lnSpc>
                        <a:spcAft>
                          <a:spcPts val="0"/>
                        </a:spcAft>
                      </a:pPr>
                      <a:r>
                        <a:rPr lang="en-US" sz="1600" b="1" dirty="0"/>
                        <a:t>200</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150,196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3"/>
                  </a:ext>
                </a:extLst>
              </a:tr>
              <a:tr h="280432">
                <a:tc>
                  <a:txBody>
                    <a:bodyPr/>
                    <a:lstStyle/>
                    <a:p>
                      <a:pPr algn="ctr">
                        <a:lnSpc>
                          <a:spcPct val="115000"/>
                        </a:lnSpc>
                        <a:spcAft>
                          <a:spcPts val="0"/>
                        </a:spcAft>
                      </a:pPr>
                      <a:r>
                        <a:rPr lang="en-US" sz="1600" b="1"/>
                        <a:t>2001</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141,255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4"/>
                  </a:ext>
                </a:extLst>
              </a:tr>
              <a:tr h="280432">
                <a:tc>
                  <a:txBody>
                    <a:bodyPr/>
                    <a:lstStyle/>
                    <a:p>
                      <a:pPr algn="ctr">
                        <a:lnSpc>
                          <a:spcPct val="115000"/>
                        </a:lnSpc>
                        <a:spcAft>
                          <a:spcPts val="0"/>
                        </a:spcAft>
                      </a:pPr>
                      <a:r>
                        <a:rPr lang="en-US" sz="1600" b="1"/>
                        <a:t>2002</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172,975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5"/>
                  </a:ext>
                </a:extLst>
              </a:tr>
              <a:tr h="280432">
                <a:tc>
                  <a:txBody>
                    <a:bodyPr/>
                    <a:lstStyle/>
                    <a:p>
                      <a:pPr algn="ctr">
                        <a:lnSpc>
                          <a:spcPct val="115000"/>
                        </a:lnSpc>
                        <a:spcAft>
                          <a:spcPts val="0"/>
                        </a:spcAft>
                      </a:pPr>
                      <a:r>
                        <a:rPr lang="en-US" sz="1600" b="1"/>
                        <a:t>2003</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208,311</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6"/>
                  </a:ext>
                </a:extLst>
              </a:tr>
              <a:tr h="280432">
                <a:tc>
                  <a:txBody>
                    <a:bodyPr/>
                    <a:lstStyle/>
                    <a:p>
                      <a:pPr algn="ctr">
                        <a:lnSpc>
                          <a:spcPct val="115000"/>
                        </a:lnSpc>
                        <a:spcAft>
                          <a:spcPts val="0"/>
                        </a:spcAft>
                      </a:pPr>
                      <a:r>
                        <a:rPr lang="en-US" sz="1600" b="1"/>
                        <a:t>2004</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256,00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7"/>
                  </a:ext>
                </a:extLst>
              </a:tr>
              <a:tr h="280432">
                <a:tc>
                  <a:txBody>
                    <a:bodyPr/>
                    <a:lstStyle/>
                    <a:p>
                      <a:pPr algn="ctr">
                        <a:lnSpc>
                          <a:spcPct val="115000"/>
                        </a:lnSpc>
                        <a:spcAft>
                          <a:spcPts val="0"/>
                        </a:spcAft>
                      </a:pPr>
                      <a:r>
                        <a:rPr lang="en-US" sz="1600" b="1"/>
                        <a:t>2005</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284,072</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8"/>
                  </a:ext>
                </a:extLst>
              </a:tr>
              <a:tr h="280432">
                <a:tc>
                  <a:txBody>
                    <a:bodyPr/>
                    <a:lstStyle/>
                    <a:p>
                      <a:pPr algn="ctr">
                        <a:lnSpc>
                          <a:spcPct val="115000"/>
                        </a:lnSpc>
                        <a:spcAft>
                          <a:spcPts val="0"/>
                        </a:spcAft>
                      </a:pPr>
                      <a:r>
                        <a:rPr lang="en-US" sz="1600" b="1"/>
                        <a:t>2006</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364,239</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9"/>
                  </a:ext>
                </a:extLst>
              </a:tr>
              <a:tr h="280432">
                <a:tc>
                  <a:txBody>
                    <a:bodyPr/>
                    <a:lstStyle/>
                    <a:p>
                      <a:pPr algn="ctr">
                        <a:lnSpc>
                          <a:spcPct val="115000"/>
                        </a:lnSpc>
                        <a:spcAft>
                          <a:spcPts val="0"/>
                        </a:spcAft>
                      </a:pPr>
                      <a:r>
                        <a:rPr lang="en-US" sz="1600" b="1"/>
                        <a:t>2007</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420,00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0"/>
                  </a:ext>
                </a:extLst>
              </a:tr>
              <a:tr h="280432">
                <a:tc>
                  <a:txBody>
                    <a:bodyPr/>
                    <a:lstStyle/>
                    <a:p>
                      <a:pPr algn="ctr">
                        <a:lnSpc>
                          <a:spcPct val="115000"/>
                        </a:lnSpc>
                        <a:spcAft>
                          <a:spcPts val="0"/>
                        </a:spcAft>
                      </a:pPr>
                      <a:r>
                        <a:rPr lang="en-US" sz="1600" b="1"/>
                        <a:t>2008</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471,26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1"/>
                  </a:ext>
                </a:extLst>
              </a:tr>
              <a:tr h="280432">
                <a:tc>
                  <a:txBody>
                    <a:bodyPr/>
                    <a:lstStyle/>
                    <a:p>
                      <a:pPr algn="ctr">
                        <a:lnSpc>
                          <a:spcPct val="115000"/>
                        </a:lnSpc>
                        <a:spcAft>
                          <a:spcPts val="0"/>
                        </a:spcAft>
                      </a:pPr>
                      <a:r>
                        <a:rPr lang="en-US" sz="1600" b="1"/>
                        <a:t>2009</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540,27</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2"/>
                  </a:ext>
                </a:extLst>
              </a:tr>
              <a:tr h="280432">
                <a:tc>
                  <a:txBody>
                    <a:bodyPr/>
                    <a:lstStyle/>
                    <a:p>
                      <a:pPr algn="ctr">
                        <a:lnSpc>
                          <a:spcPct val="115000"/>
                        </a:lnSpc>
                        <a:spcAft>
                          <a:spcPts val="0"/>
                        </a:spcAft>
                      </a:pPr>
                      <a:r>
                        <a:rPr lang="en-US" sz="1600" b="1"/>
                        <a:t>2010</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700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3"/>
                  </a:ext>
                </a:extLst>
              </a:tr>
              <a:tr h="280432">
                <a:tc>
                  <a:txBody>
                    <a:bodyPr/>
                    <a:lstStyle/>
                    <a:p>
                      <a:pPr algn="ctr">
                        <a:lnSpc>
                          <a:spcPct val="115000"/>
                        </a:lnSpc>
                        <a:spcAft>
                          <a:spcPts val="0"/>
                        </a:spcAft>
                      </a:pPr>
                      <a:r>
                        <a:rPr lang="en-US" sz="1600" b="1"/>
                        <a:t>2011</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820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4"/>
                  </a:ext>
                </a:extLst>
              </a:tr>
              <a:tr h="280432">
                <a:tc>
                  <a:txBody>
                    <a:bodyPr/>
                    <a:lstStyle/>
                    <a:p>
                      <a:pPr algn="ctr">
                        <a:lnSpc>
                          <a:spcPct val="115000"/>
                        </a:lnSpc>
                        <a:spcAft>
                          <a:spcPts val="0"/>
                        </a:spcAft>
                      </a:pPr>
                      <a:r>
                        <a:rPr lang="en-US" sz="1600" b="1"/>
                        <a:t>2012</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852,24</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5"/>
                  </a:ext>
                </a:extLst>
              </a:tr>
              <a:tr h="280432">
                <a:tc>
                  <a:txBody>
                    <a:bodyPr/>
                    <a:lstStyle/>
                    <a:p>
                      <a:pPr algn="ctr">
                        <a:lnSpc>
                          <a:spcPct val="115000"/>
                        </a:lnSpc>
                        <a:spcAft>
                          <a:spcPts val="0"/>
                        </a:spcAft>
                      </a:pPr>
                      <a:r>
                        <a:rPr lang="en-US" sz="1600" b="1"/>
                        <a:t>2013</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951,45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6"/>
                  </a:ext>
                </a:extLst>
              </a:tr>
              <a:tr h="280432">
                <a:tc>
                  <a:txBody>
                    <a:bodyPr/>
                    <a:lstStyle/>
                    <a:p>
                      <a:pPr algn="ctr">
                        <a:lnSpc>
                          <a:spcPct val="115000"/>
                        </a:lnSpc>
                        <a:spcAft>
                          <a:spcPts val="0"/>
                        </a:spcAft>
                      </a:pPr>
                      <a:r>
                        <a:rPr lang="en-US" sz="1600" b="1"/>
                        <a:t>2014</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1057,18</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7"/>
                  </a:ext>
                </a:extLst>
              </a:tr>
              <a:tr h="280432">
                <a:tc>
                  <a:txBody>
                    <a:bodyPr/>
                    <a:lstStyle/>
                    <a:p>
                      <a:pPr algn="ctr">
                        <a:lnSpc>
                          <a:spcPct val="115000"/>
                        </a:lnSpc>
                        <a:spcAft>
                          <a:spcPts val="0"/>
                        </a:spcAft>
                      </a:pPr>
                      <a:r>
                        <a:rPr lang="en-US" sz="1600" b="1"/>
                        <a:t>2015</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1172,10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18"/>
                  </a:ext>
                </a:extLst>
              </a:tr>
            </a:tbl>
          </a:graphicData>
        </a:graphic>
      </p:graphicFrame>
      <p:sp>
        <p:nvSpPr>
          <p:cNvPr id="58434" name="Rectangle 2"/>
          <p:cNvSpPr/>
          <p:nvPr/>
        </p:nvSpPr>
        <p:spPr>
          <a:xfrm>
            <a:off x="4495800" y="5181600"/>
            <a:ext cx="3505200" cy="862013"/>
          </a:xfrm>
          <a:prstGeom prst="rect">
            <a:avLst/>
          </a:prstGeom>
          <a:noFill/>
          <a:ln w="9525">
            <a:noFill/>
          </a:ln>
        </p:spPr>
        <p:txBody>
          <a:bodyPr anchor="ctr" anchorCtr="0">
            <a:spAutoFit/>
          </a:bodyPr>
          <a:lstStyle/>
          <a:p>
            <a:r>
              <a:rPr lang="en-US" altLang="id-ID" sz="1400" dirty="0">
                <a:latin typeface="Calibri" panose="020F0502020204030204" pitchFamily="34" charset="0"/>
                <a:cs typeface="Times New Roman" panose="02020603050405020304" pitchFamily="18" charset="0"/>
              </a:rPr>
              <a:t>semua angka dalam miliar </a:t>
            </a:r>
            <a:r>
              <a:rPr lang="en-US" altLang="id-ID" sz="1400" dirty="0">
                <a:latin typeface="Calibri" panose="020F0502020204030204" pitchFamily="34" charset="0"/>
                <a:cs typeface="Times New Roman" panose="02020603050405020304" pitchFamily="18" charset="0"/>
                <a:hlinkClick r:id="rId2" tooltip="Dolar AS"/>
              </a:rPr>
              <a:t>dolar AS</a:t>
            </a:r>
            <a:endParaRPr lang="en-US" altLang="id-ID" sz="1400" dirty="0">
              <a:latin typeface="Arial" panose="020B0604020202020204" pitchFamily="34" charset="0"/>
              <a:cs typeface="Times New Roman" panose="02020603050405020304" pitchFamily="18" charset="0"/>
            </a:endParaRPr>
          </a:p>
          <a:p>
            <a:r>
              <a:rPr lang="en-US" altLang="id-ID" sz="1200" dirty="0">
                <a:latin typeface="Arial" panose="020B0604020202020204" pitchFamily="34" charset="0"/>
                <a:cs typeface="Times New Roman" panose="02020603050405020304" pitchFamily="18" charset="0"/>
              </a:rPr>
              <a:t>(*) Sumber : CEIC, Perkiraan Mandiri Sekuritas</a:t>
            </a:r>
          </a:p>
          <a:p>
            <a:r>
              <a:rPr lang="en-US" altLang="id-ID" sz="1200" dirty="0">
                <a:latin typeface="Arial" panose="020B0604020202020204" pitchFamily="34" charset="0"/>
                <a:cs typeface="Times New Roman" panose="02020603050405020304" pitchFamily="18" charset="0"/>
              </a:rPr>
              <a:t>(**) Perkiraan  untuk tahun 2011-2015 adalah Prediksi IMF </a:t>
            </a:r>
            <a:r>
              <a:rPr lang="en-US" altLang="id-ID" sz="1200" baseline="30000" dirty="0">
                <a:latin typeface="Arial" panose="020B0604020202020204" pitchFamily="34" charset="0"/>
                <a:cs typeface="Times New Roman" panose="02020603050405020304" pitchFamily="18" charset="0"/>
                <a:hlinkClick r:id="rId3"/>
              </a:rPr>
              <a:t>[6]</a:t>
            </a:r>
            <a:endParaRPr lang="en-US" altLang="id-ID" dirty="0">
              <a:latin typeface="Arial" panose="020B0604020202020204" pitchFamily="34" charset="0"/>
            </a:endParaRPr>
          </a:p>
        </p:txBody>
      </p:sp>
      <p:sp>
        <p:nvSpPr>
          <p:cNvPr id="50179" name="Rectangle 3"/>
          <p:cNvSpPr>
            <a:spLocks noChangeArrowheads="1"/>
          </p:cNvSpPr>
          <p:nvPr/>
        </p:nvSpPr>
        <p:spPr bwMode="auto">
          <a:xfrm>
            <a:off x="685800" y="228600"/>
            <a:ext cx="4038600" cy="400050"/>
          </a:xfrm>
          <a:prstGeom prst="rect">
            <a:avLst/>
          </a:prstGeom>
          <a:noFill/>
          <a:ln w="9525">
            <a:noFill/>
            <a:miter lim="800000"/>
          </a:ln>
          <a:effectLst/>
        </p:spPr>
        <p:txBody>
          <a:bodyPr anchor="ct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000" b="1" i="0"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Perkembangan</a:t>
            </a:r>
            <a:r>
              <a:rPr kumimoji="0" lang="en-US" sz="2000" b="1"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 PDB Indonesia</a:t>
            </a:r>
            <a:endParaRPr kumimoji="0" lang="en-US" sz="2000" b="0"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xfrm>
            <a:off x="50292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59395" name="Slide Number Placeholder 11"/>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41</a:t>
            </a:fld>
            <a:endParaRPr lang="en-US" altLang="id-ID" sz="1200" dirty="0">
              <a:solidFill>
                <a:srgbClr val="045C75"/>
              </a:solidFill>
            </a:endParaRPr>
          </a:p>
        </p:txBody>
      </p:sp>
      <p:graphicFrame>
        <p:nvGraphicFramePr>
          <p:cNvPr id="13" name="Table 12"/>
          <p:cNvGraphicFramePr>
            <a:graphicFrameLocks noGrp="1"/>
          </p:cNvGraphicFramePr>
          <p:nvPr/>
        </p:nvGraphicFramePr>
        <p:xfrm>
          <a:off x="381000" y="1447800"/>
          <a:ext cx="3886200" cy="3084513"/>
        </p:xfrm>
        <a:graphic>
          <a:graphicData uri="http://schemas.openxmlformats.org/drawingml/2006/table">
            <a:tbl>
              <a:tblPr>
                <a:tableStyleId>{0505E3EF-67EA-436B-97B2-0124C06EBD24}</a:tableStyleId>
              </a:tblPr>
              <a:tblGrid>
                <a:gridCol w="1828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560821">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err="1">
                          <a:effectLst>
                            <a:outerShdw blurRad="38100" dist="38100" dir="2700000" algn="tl">
                              <a:srgbClr val="000000">
                                <a:alpha val="43137"/>
                              </a:srgbClr>
                            </a:outerShdw>
                          </a:effectLst>
                        </a:rPr>
                        <a:t>Tahun</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a:effectLst>
                            <a:outerShdw blurRad="38100" dist="38100" dir="2700000" algn="tl">
                              <a:srgbClr val="000000">
                                <a:alpha val="43137"/>
                              </a:srgbClr>
                            </a:outerShdw>
                          </a:effectLst>
                        </a:rPr>
                        <a:t>Total PDB</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0"/>
                  </a:ext>
                </a:extLst>
              </a:tr>
              <a:tr h="280410">
                <a:tc>
                  <a:txBody>
                    <a:bodyPr/>
                    <a:lstStyle/>
                    <a:p>
                      <a:pPr algn="ctr">
                        <a:lnSpc>
                          <a:spcPct val="115000"/>
                        </a:lnSpc>
                        <a:spcAft>
                          <a:spcPts val="0"/>
                        </a:spcAft>
                      </a:pPr>
                      <a:r>
                        <a:rPr lang="en-US" sz="1600" b="1" dirty="0"/>
                        <a:t>1998</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95,446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1"/>
                  </a:ext>
                </a:extLst>
              </a:tr>
              <a:tr h="280410">
                <a:tc>
                  <a:txBody>
                    <a:bodyPr/>
                    <a:lstStyle/>
                    <a:p>
                      <a:pPr algn="ctr">
                        <a:lnSpc>
                          <a:spcPct val="115000"/>
                        </a:lnSpc>
                        <a:spcAft>
                          <a:spcPts val="0"/>
                        </a:spcAft>
                      </a:pPr>
                      <a:r>
                        <a:rPr lang="en-US" sz="1600" b="1" dirty="0"/>
                        <a:t>1999</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140,001</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2"/>
                  </a:ext>
                </a:extLst>
              </a:tr>
              <a:tr h="280410">
                <a:tc>
                  <a:txBody>
                    <a:bodyPr/>
                    <a:lstStyle/>
                    <a:p>
                      <a:pPr algn="ctr">
                        <a:lnSpc>
                          <a:spcPct val="115000"/>
                        </a:lnSpc>
                        <a:spcAft>
                          <a:spcPts val="0"/>
                        </a:spcAft>
                      </a:pPr>
                      <a:r>
                        <a:rPr lang="en-US" sz="1600" b="1" dirty="0"/>
                        <a:t>200</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150,196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3"/>
                  </a:ext>
                </a:extLst>
              </a:tr>
              <a:tr h="280410">
                <a:tc>
                  <a:txBody>
                    <a:bodyPr/>
                    <a:lstStyle/>
                    <a:p>
                      <a:pPr algn="ctr">
                        <a:lnSpc>
                          <a:spcPct val="115000"/>
                        </a:lnSpc>
                        <a:spcAft>
                          <a:spcPts val="0"/>
                        </a:spcAft>
                      </a:pPr>
                      <a:r>
                        <a:rPr lang="en-US" sz="1600" b="1"/>
                        <a:t>2001</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141,255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4"/>
                  </a:ext>
                </a:extLst>
              </a:tr>
              <a:tr h="280410">
                <a:tc>
                  <a:txBody>
                    <a:bodyPr/>
                    <a:lstStyle/>
                    <a:p>
                      <a:pPr algn="ctr">
                        <a:lnSpc>
                          <a:spcPct val="115000"/>
                        </a:lnSpc>
                        <a:spcAft>
                          <a:spcPts val="0"/>
                        </a:spcAft>
                      </a:pPr>
                      <a:r>
                        <a:rPr lang="en-US" sz="1600" b="1"/>
                        <a:t>2002</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172,975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5"/>
                  </a:ext>
                </a:extLst>
              </a:tr>
              <a:tr h="280410">
                <a:tc>
                  <a:txBody>
                    <a:bodyPr/>
                    <a:lstStyle/>
                    <a:p>
                      <a:pPr algn="ctr">
                        <a:lnSpc>
                          <a:spcPct val="115000"/>
                        </a:lnSpc>
                        <a:spcAft>
                          <a:spcPts val="0"/>
                        </a:spcAft>
                      </a:pPr>
                      <a:r>
                        <a:rPr lang="en-US" sz="1600" b="1"/>
                        <a:t>2003</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208,311</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6"/>
                  </a:ext>
                </a:extLst>
              </a:tr>
              <a:tr h="280410">
                <a:tc>
                  <a:txBody>
                    <a:bodyPr/>
                    <a:lstStyle/>
                    <a:p>
                      <a:pPr algn="ctr">
                        <a:lnSpc>
                          <a:spcPct val="115000"/>
                        </a:lnSpc>
                        <a:spcAft>
                          <a:spcPts val="0"/>
                        </a:spcAft>
                      </a:pPr>
                      <a:r>
                        <a:rPr lang="en-US" sz="1600" b="1"/>
                        <a:t>2004</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256,00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7"/>
                  </a:ext>
                </a:extLst>
              </a:tr>
              <a:tr h="280410">
                <a:tc>
                  <a:txBody>
                    <a:bodyPr/>
                    <a:lstStyle/>
                    <a:p>
                      <a:pPr algn="ctr">
                        <a:lnSpc>
                          <a:spcPct val="115000"/>
                        </a:lnSpc>
                        <a:spcAft>
                          <a:spcPts val="0"/>
                        </a:spcAft>
                      </a:pPr>
                      <a:r>
                        <a:rPr lang="en-US" sz="1600" b="1"/>
                        <a:t>2005</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284,072</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8"/>
                  </a:ext>
                </a:extLst>
              </a:tr>
              <a:tr h="280410">
                <a:tc>
                  <a:txBody>
                    <a:bodyPr/>
                    <a:lstStyle/>
                    <a:p>
                      <a:pPr algn="ctr">
                        <a:lnSpc>
                          <a:spcPct val="115000"/>
                        </a:lnSpc>
                        <a:spcAft>
                          <a:spcPts val="0"/>
                        </a:spcAft>
                      </a:pPr>
                      <a:r>
                        <a:rPr lang="en-US" sz="1600" b="1"/>
                        <a:t>2006</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364,239</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9"/>
                  </a:ext>
                </a:extLst>
              </a:tr>
            </a:tbl>
          </a:graphicData>
        </a:graphic>
      </p:graphicFrame>
      <p:sp>
        <p:nvSpPr>
          <p:cNvPr id="59431" name="Rectangle 2"/>
          <p:cNvSpPr/>
          <p:nvPr/>
        </p:nvSpPr>
        <p:spPr>
          <a:xfrm>
            <a:off x="381000" y="4800600"/>
            <a:ext cx="6705600" cy="677863"/>
          </a:xfrm>
          <a:prstGeom prst="rect">
            <a:avLst/>
          </a:prstGeom>
          <a:noFill/>
          <a:ln w="9525">
            <a:noFill/>
          </a:ln>
        </p:spPr>
        <p:txBody>
          <a:bodyPr anchor="ctr" anchorCtr="0">
            <a:spAutoFit/>
          </a:bodyPr>
          <a:lstStyle/>
          <a:p>
            <a:r>
              <a:rPr lang="en-US" altLang="id-ID" sz="1400" dirty="0">
                <a:latin typeface="Calibri" panose="020F0502020204030204" pitchFamily="34" charset="0"/>
                <a:cs typeface="Times New Roman" panose="02020603050405020304" pitchFamily="18" charset="0"/>
              </a:rPr>
              <a:t>semua angka dalam miliar </a:t>
            </a:r>
            <a:r>
              <a:rPr lang="en-US" altLang="id-ID" sz="1400" dirty="0">
                <a:latin typeface="Calibri" panose="020F0502020204030204" pitchFamily="34" charset="0"/>
                <a:cs typeface="Times New Roman" panose="02020603050405020304" pitchFamily="18" charset="0"/>
                <a:hlinkClick r:id="rId2" tooltip="Dolar AS"/>
              </a:rPr>
              <a:t>dolar AS</a:t>
            </a:r>
            <a:endParaRPr lang="en-US" altLang="id-ID" sz="1400" dirty="0">
              <a:latin typeface="Arial" panose="020B0604020202020204" pitchFamily="34" charset="0"/>
              <a:cs typeface="Times New Roman" panose="02020603050405020304" pitchFamily="18" charset="0"/>
            </a:endParaRPr>
          </a:p>
          <a:p>
            <a:r>
              <a:rPr lang="en-US" altLang="id-ID" sz="1200" dirty="0">
                <a:latin typeface="Arial" panose="020B0604020202020204" pitchFamily="34" charset="0"/>
                <a:cs typeface="Times New Roman" panose="02020603050405020304" pitchFamily="18" charset="0"/>
              </a:rPr>
              <a:t>(*) Sumber : CEIC, Perkiraan Mandiri Sekuritas</a:t>
            </a:r>
          </a:p>
          <a:p>
            <a:r>
              <a:rPr lang="en-US" altLang="id-ID" sz="1200" dirty="0">
                <a:latin typeface="Arial" panose="020B0604020202020204" pitchFamily="34" charset="0"/>
                <a:cs typeface="Times New Roman" panose="02020603050405020304" pitchFamily="18" charset="0"/>
              </a:rPr>
              <a:t>(**) Perkiraan  untuk tahun 2011-2015 adalah Prediksi IMF </a:t>
            </a:r>
            <a:r>
              <a:rPr lang="en-US" altLang="id-ID" sz="1200" baseline="30000" dirty="0">
                <a:latin typeface="Arial" panose="020B0604020202020204" pitchFamily="34" charset="0"/>
                <a:cs typeface="Times New Roman" panose="02020603050405020304" pitchFamily="18" charset="0"/>
                <a:hlinkClick r:id="rId3"/>
              </a:rPr>
              <a:t>[6]</a:t>
            </a:r>
            <a:endParaRPr lang="en-US" altLang="id-ID" dirty="0">
              <a:latin typeface="Arial" panose="020B0604020202020204" pitchFamily="34" charset="0"/>
            </a:endParaRPr>
          </a:p>
        </p:txBody>
      </p:sp>
      <p:sp>
        <p:nvSpPr>
          <p:cNvPr id="50179" name="Rectangle 3"/>
          <p:cNvSpPr>
            <a:spLocks noChangeArrowheads="1"/>
          </p:cNvSpPr>
          <p:nvPr/>
        </p:nvSpPr>
        <p:spPr bwMode="auto">
          <a:xfrm>
            <a:off x="381000" y="762000"/>
            <a:ext cx="5334000" cy="523875"/>
          </a:xfrm>
          <a:prstGeom prst="rect">
            <a:avLst/>
          </a:prstGeom>
          <a:noFill/>
          <a:ln w="9525">
            <a:noFill/>
            <a:miter lim="800000"/>
          </a:ln>
          <a:effectLst/>
        </p:spPr>
        <p:txBody>
          <a:bodyPr anchor="ct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Perkembangan</a:t>
            </a:r>
            <a:r>
              <a:rPr kumimoji="0" lang="en-US" sz="2800" b="1"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 PDB Indonesia</a:t>
            </a:r>
            <a:endParaRPr kumimoji="0" lang="en-US" sz="2800" b="0"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graphicFrame>
        <p:nvGraphicFramePr>
          <p:cNvPr id="7" name="Table 6"/>
          <p:cNvGraphicFramePr>
            <a:graphicFrameLocks noGrp="1"/>
          </p:cNvGraphicFramePr>
          <p:nvPr/>
        </p:nvGraphicFramePr>
        <p:xfrm>
          <a:off x="4419600" y="2057400"/>
          <a:ext cx="3886200" cy="2524125"/>
        </p:xfrm>
        <a:graphic>
          <a:graphicData uri="http://schemas.openxmlformats.org/drawingml/2006/table">
            <a:tbl>
              <a:tblPr>
                <a:tableStyleId>{0505E3EF-67EA-436B-97B2-0124C06EBD24}</a:tableStyleId>
              </a:tblPr>
              <a:tblGrid>
                <a:gridCol w="1828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280458">
                <a:tc>
                  <a:txBody>
                    <a:bodyPr/>
                    <a:lstStyle/>
                    <a:p>
                      <a:pPr algn="ctr">
                        <a:lnSpc>
                          <a:spcPct val="115000"/>
                        </a:lnSpc>
                        <a:spcAft>
                          <a:spcPts val="0"/>
                        </a:spcAft>
                      </a:pPr>
                      <a:r>
                        <a:rPr lang="en-US" sz="1600" b="1" dirty="0"/>
                        <a:t>2007</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420,00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0"/>
                  </a:ext>
                </a:extLst>
              </a:tr>
              <a:tr h="280458">
                <a:tc>
                  <a:txBody>
                    <a:bodyPr/>
                    <a:lstStyle/>
                    <a:p>
                      <a:pPr algn="ctr">
                        <a:lnSpc>
                          <a:spcPct val="115000"/>
                        </a:lnSpc>
                        <a:spcAft>
                          <a:spcPts val="0"/>
                        </a:spcAft>
                      </a:pPr>
                      <a:r>
                        <a:rPr lang="en-US" sz="1600" b="1"/>
                        <a:t>2008</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471,26</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1"/>
                  </a:ext>
                </a:extLst>
              </a:tr>
              <a:tr h="280458">
                <a:tc>
                  <a:txBody>
                    <a:bodyPr/>
                    <a:lstStyle/>
                    <a:p>
                      <a:pPr algn="ctr">
                        <a:lnSpc>
                          <a:spcPct val="115000"/>
                        </a:lnSpc>
                        <a:spcAft>
                          <a:spcPts val="0"/>
                        </a:spcAft>
                      </a:pPr>
                      <a:r>
                        <a:rPr lang="en-US" sz="1600" b="1"/>
                        <a:t>2009</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540,27</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2"/>
                  </a:ext>
                </a:extLst>
              </a:tr>
              <a:tr h="280458">
                <a:tc>
                  <a:txBody>
                    <a:bodyPr/>
                    <a:lstStyle/>
                    <a:p>
                      <a:pPr algn="ctr">
                        <a:lnSpc>
                          <a:spcPct val="115000"/>
                        </a:lnSpc>
                        <a:spcAft>
                          <a:spcPts val="0"/>
                        </a:spcAft>
                      </a:pPr>
                      <a:r>
                        <a:rPr lang="en-US" sz="1600" b="1"/>
                        <a:t>2010</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700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3"/>
                  </a:ext>
                </a:extLst>
              </a:tr>
              <a:tr h="280458">
                <a:tc>
                  <a:txBody>
                    <a:bodyPr/>
                    <a:lstStyle/>
                    <a:p>
                      <a:pPr algn="ctr">
                        <a:lnSpc>
                          <a:spcPct val="115000"/>
                        </a:lnSpc>
                        <a:spcAft>
                          <a:spcPts val="0"/>
                        </a:spcAft>
                      </a:pPr>
                      <a:r>
                        <a:rPr lang="en-US" sz="1600" b="1"/>
                        <a:t>2011</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l">
                        <a:lnSpc>
                          <a:spcPct val="115000"/>
                        </a:lnSpc>
                        <a:spcAft>
                          <a:spcPts val="0"/>
                        </a:spcAft>
                      </a:pPr>
                      <a:r>
                        <a:rPr lang="en-US" sz="1600" b="1" dirty="0"/>
                        <a:t>                 820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4"/>
                  </a:ext>
                </a:extLst>
              </a:tr>
              <a:tr h="280458">
                <a:tc>
                  <a:txBody>
                    <a:bodyPr/>
                    <a:lstStyle/>
                    <a:p>
                      <a:pPr algn="ctr">
                        <a:lnSpc>
                          <a:spcPct val="115000"/>
                        </a:lnSpc>
                        <a:spcAft>
                          <a:spcPts val="0"/>
                        </a:spcAft>
                      </a:pPr>
                      <a:r>
                        <a:rPr lang="en-US" sz="1600" b="1"/>
                        <a:t>2012</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852,24</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5"/>
                  </a:ext>
                </a:extLst>
              </a:tr>
              <a:tr h="280458">
                <a:tc>
                  <a:txBody>
                    <a:bodyPr/>
                    <a:lstStyle/>
                    <a:p>
                      <a:pPr algn="ctr">
                        <a:lnSpc>
                          <a:spcPct val="115000"/>
                        </a:lnSpc>
                        <a:spcAft>
                          <a:spcPts val="0"/>
                        </a:spcAft>
                      </a:pPr>
                      <a:r>
                        <a:rPr lang="en-US" sz="1600" b="1"/>
                        <a:t>2013</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951,45</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6"/>
                  </a:ext>
                </a:extLst>
              </a:tr>
              <a:tr h="280458">
                <a:tc>
                  <a:txBody>
                    <a:bodyPr/>
                    <a:lstStyle/>
                    <a:p>
                      <a:pPr algn="ctr">
                        <a:lnSpc>
                          <a:spcPct val="115000"/>
                        </a:lnSpc>
                        <a:spcAft>
                          <a:spcPts val="0"/>
                        </a:spcAft>
                      </a:pPr>
                      <a:r>
                        <a:rPr lang="en-US" sz="1600" b="1"/>
                        <a:t>2014</a:t>
                      </a:r>
                      <a:endParaRPr lang="en-US" sz="1600" b="1">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1057,18</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7"/>
                  </a:ext>
                </a:extLst>
              </a:tr>
              <a:tr h="280458">
                <a:tc>
                  <a:txBody>
                    <a:bodyPr/>
                    <a:lstStyle/>
                    <a:p>
                      <a:pPr algn="ctr">
                        <a:lnSpc>
                          <a:spcPct val="115000"/>
                        </a:lnSpc>
                        <a:spcAft>
                          <a:spcPts val="0"/>
                        </a:spcAft>
                      </a:pPr>
                      <a:r>
                        <a:rPr lang="en-US" sz="1600" b="1" dirty="0"/>
                        <a:t>2015</a:t>
                      </a:r>
                      <a:endParaRPr lang="en-US" sz="1600" b="1" dirty="0">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r>
                        <a:rPr lang="en-US" sz="1600" b="1" dirty="0"/>
                        <a:t>1172,10</a:t>
                      </a:r>
                      <a:endParaRPr lang="en-US" sz="1600" b="1" dirty="0">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8"/>
                  </a:ext>
                </a:extLst>
              </a:tr>
            </a:tbl>
          </a:graphicData>
        </a:graphic>
      </p:graphicFrame>
      <p:graphicFrame>
        <p:nvGraphicFramePr>
          <p:cNvPr id="8" name="Table 7"/>
          <p:cNvGraphicFramePr>
            <a:graphicFrameLocks noGrp="1"/>
          </p:cNvGraphicFramePr>
          <p:nvPr/>
        </p:nvGraphicFramePr>
        <p:xfrm>
          <a:off x="4419600" y="1447800"/>
          <a:ext cx="3886200" cy="560388"/>
        </p:xfrm>
        <a:graphic>
          <a:graphicData uri="http://schemas.openxmlformats.org/drawingml/2006/table">
            <a:tbl>
              <a:tblPr>
                <a:tableStyleId>{0505E3EF-67EA-436B-97B2-0124C06EBD24}</a:tableStyleId>
              </a:tblPr>
              <a:tblGrid>
                <a:gridCol w="1828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560388">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err="1">
                          <a:effectLst>
                            <a:outerShdw blurRad="38100" dist="38100" dir="2700000" algn="tl">
                              <a:srgbClr val="000000">
                                <a:alpha val="43137"/>
                              </a:srgbClr>
                            </a:outerShdw>
                          </a:effectLst>
                        </a:rPr>
                        <a:t>Tahun</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tc>
                  <a:txBody>
                    <a:bodyPr/>
                    <a:lstStyle/>
                    <a:p>
                      <a:pPr algn="ctr">
                        <a:lnSpc>
                          <a:spcPct val="115000"/>
                        </a:lnSpc>
                        <a:spcAft>
                          <a:spcPts val="0"/>
                        </a:spcAft>
                      </a:pPr>
                      <a:endParaRPr lang="en-US" sz="1600" b="1" dirty="0">
                        <a:effectLst>
                          <a:outerShdw blurRad="38100" dist="38100" dir="2700000" algn="tl">
                            <a:srgbClr val="000000">
                              <a:alpha val="43137"/>
                            </a:srgbClr>
                          </a:outerShdw>
                        </a:effectLst>
                      </a:endParaRPr>
                    </a:p>
                    <a:p>
                      <a:pPr algn="ctr">
                        <a:lnSpc>
                          <a:spcPct val="115000"/>
                        </a:lnSpc>
                        <a:spcAft>
                          <a:spcPts val="0"/>
                        </a:spcAft>
                      </a:pPr>
                      <a:r>
                        <a:rPr lang="en-US" sz="1600" b="1" dirty="0">
                          <a:effectLst>
                            <a:outerShdw blurRad="38100" dist="38100" dir="2700000" algn="tl">
                              <a:srgbClr val="000000">
                                <a:alpha val="43137"/>
                              </a:srgbClr>
                            </a:outerShdw>
                          </a:effectLst>
                        </a:rPr>
                        <a:t>Total PDB</a:t>
                      </a:r>
                      <a:endParaRPr lang="en-US" sz="16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6538" marR="66538" marT="0" marB="0"/>
                </a:tc>
                <a:extLst>
                  <a:ext uri="{0D108BD9-81ED-4DB2-BD59-A6C34878D82A}">
                    <a16:rowId xmlns:a16="http://schemas.microsoft.com/office/drawing/2014/main" val="10000"/>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xfrm>
            <a:off x="50292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10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0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60419" name="Slide Number Placeholder 11"/>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42</a:t>
            </a:fld>
            <a:endParaRPr lang="en-US" altLang="id-ID" sz="1200" dirty="0">
              <a:solidFill>
                <a:srgbClr val="045C75"/>
              </a:solidFill>
            </a:endParaRPr>
          </a:p>
        </p:txBody>
      </p:sp>
      <p:sp>
        <p:nvSpPr>
          <p:cNvPr id="50179" name="Rectangle 3"/>
          <p:cNvSpPr>
            <a:spLocks noChangeArrowheads="1"/>
          </p:cNvSpPr>
          <p:nvPr/>
        </p:nvSpPr>
        <p:spPr bwMode="auto">
          <a:xfrm>
            <a:off x="609600" y="533400"/>
            <a:ext cx="6096000" cy="461963"/>
          </a:xfrm>
          <a:prstGeom prst="rect">
            <a:avLst/>
          </a:prstGeom>
          <a:noFill/>
          <a:ln w="9525">
            <a:noFill/>
            <a:miter lim="800000"/>
          </a:ln>
          <a:effectLst/>
        </p:spPr>
        <p:txBody>
          <a:bodyPr anchor="ct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Perkembangan</a:t>
            </a:r>
            <a:r>
              <a:rPr kumimoji="0" lang="en-US" sz="2400" b="1"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 PDB per </a:t>
            </a:r>
            <a:r>
              <a:rPr kumimoji="0" lang="en-US" sz="2400" b="1" i="0" u="none" strike="noStrike" kern="1200" cap="none" spc="0" normalizeH="0" baseline="0" noProof="0" dirty="0" err="1">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kapita</a:t>
            </a:r>
            <a:r>
              <a:rPr kumimoji="0" lang="en-US" sz="2400" b="1"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Calibri" panose="020F0502020204030204" pitchFamily="34" charset="0"/>
                <a:ea typeface="Times New Roman" panose="02020603050405020304" pitchFamily="18" charset="0"/>
                <a:cs typeface="Arial" panose="020B0604020202020204" pitchFamily="34" charset="0"/>
              </a:rPr>
              <a:t> Indonesia</a:t>
            </a:r>
            <a:endParaRPr kumimoji="0" lang="en-US" sz="2400" b="0" i="0" u="none" strike="noStrike" kern="1200" cap="none" spc="0" normalizeH="0" baseline="0" noProof="0" dirty="0">
              <a:ln>
                <a:noFill/>
              </a:ln>
              <a:solidFill>
                <a:srgbClr val="CC0066"/>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60421" name="Rectangle 1"/>
          <p:cNvSpPr/>
          <p:nvPr/>
        </p:nvSpPr>
        <p:spPr>
          <a:xfrm rot="-10800000" flipV="1">
            <a:off x="4038600" y="3505200"/>
            <a:ext cx="4343400" cy="2570163"/>
          </a:xfrm>
          <a:prstGeom prst="rect">
            <a:avLst/>
          </a:prstGeom>
          <a:noFill/>
          <a:ln w="9525">
            <a:noFill/>
          </a:ln>
        </p:spPr>
        <p:txBody>
          <a:bodyPr anchor="ctr" anchorCtr="0">
            <a:spAutoFit/>
          </a:bodyPr>
          <a:lstStyle/>
          <a:p>
            <a:pPr>
              <a:buNone/>
            </a:pPr>
            <a:endParaRPr lang="en-US" altLang="id-ID" dirty="0">
              <a:latin typeface="Arial" panose="020B0604020202020204" pitchFamily="34" charset="0"/>
            </a:endParaRPr>
          </a:p>
          <a:p>
            <a:pPr>
              <a:buNone/>
            </a:pPr>
            <a:r>
              <a:rPr lang="en-US" altLang="id-ID" dirty="0">
                <a:latin typeface="Arial" panose="020B0604020202020204" pitchFamily="34" charset="0"/>
              </a:rPr>
              <a:t>PDB </a:t>
            </a:r>
            <a:r>
              <a:rPr lang="en-US" altLang="id-ID" dirty="0">
                <a:latin typeface="Arial" panose="020B0604020202020204" pitchFamily="34" charset="0"/>
                <a:hlinkClick r:id="rId2" tooltip="Per kapita"/>
              </a:rPr>
              <a:t>per kapita</a:t>
            </a:r>
            <a:endParaRPr lang="en-US" altLang="id-ID" dirty="0">
              <a:latin typeface="Arial" panose="020B0604020202020204" pitchFamily="34" charset="0"/>
            </a:endParaRPr>
          </a:p>
          <a:p>
            <a:pPr>
              <a:buNone/>
            </a:pPr>
            <a:r>
              <a:rPr lang="en-US" altLang="id-ID" dirty="0">
                <a:latin typeface="Arial" panose="020B0604020202020204" pitchFamily="34" charset="0"/>
              </a:rPr>
              <a:t>Sumber :</a:t>
            </a:r>
          </a:p>
          <a:p>
            <a:pPr>
              <a:buAutoNum type="arabicPeriod"/>
            </a:pPr>
            <a:r>
              <a:rPr lang="en-US" altLang="id-ID" dirty="0">
                <a:latin typeface="Arial" panose="020B0604020202020204" pitchFamily="34" charset="0"/>
              </a:rPr>
              <a:t>(*) CEIC, Perkiraan Mandiri Sekuritas dan dengan asumsi nilai tukar 1 USD = Rp 9500,-</a:t>
            </a:r>
            <a:br>
              <a:rPr lang="en-US" altLang="id-ID" dirty="0">
                <a:latin typeface="Arial" panose="020B0604020202020204" pitchFamily="34" charset="0"/>
              </a:rPr>
            </a:br>
            <a:endParaRPr lang="en-US" altLang="id-ID" dirty="0">
              <a:latin typeface="Arial" panose="020B0604020202020204" pitchFamily="34" charset="0"/>
            </a:endParaRPr>
          </a:p>
          <a:p>
            <a:pPr>
              <a:buAutoNum type="arabicPeriod" startAt="2"/>
            </a:pPr>
            <a:r>
              <a:rPr lang="en-US" altLang="id-ID" dirty="0">
                <a:latin typeface="Arial" panose="020B0604020202020204" pitchFamily="34" charset="0"/>
              </a:rPr>
              <a:t>untuk tahun 2009 data dari </a:t>
            </a:r>
            <a:r>
              <a:rPr lang="en-US" altLang="id-ID" dirty="0">
                <a:latin typeface="Arial" panose="020B0604020202020204" pitchFamily="34" charset="0"/>
                <a:hlinkClick r:id="rId3" tooltip="IMF"/>
              </a:rPr>
              <a:t>IMF</a:t>
            </a:r>
            <a:r>
              <a:rPr lang="en-US" altLang="id-ID" dirty="0">
                <a:latin typeface="Arial" panose="020B0604020202020204" pitchFamily="34" charset="0"/>
              </a:rPr>
              <a:t> </a:t>
            </a:r>
            <a:r>
              <a:rPr lang="en-US" altLang="id-ID" baseline="30000" dirty="0">
                <a:latin typeface="Arial" panose="020B0604020202020204" pitchFamily="34" charset="0"/>
                <a:hlinkClick r:id="rId4"/>
              </a:rPr>
              <a:t>[8]</a:t>
            </a:r>
            <a:r>
              <a:rPr lang="en-US" altLang="id-ID" dirty="0">
                <a:latin typeface="Arial" panose="020B0604020202020204" pitchFamily="34" charset="0"/>
              </a:rPr>
              <a:t> </a:t>
            </a:r>
          </a:p>
          <a:p>
            <a:pPr>
              <a:buNone/>
            </a:pPr>
            <a:r>
              <a:rPr lang="en-US" altLang="id-ID" sz="1700" dirty="0">
                <a:latin typeface="Arial" panose="020B0604020202020204" pitchFamily="34" charset="0"/>
              </a:rPr>
              <a:t>semua angka dalam miliar </a:t>
            </a:r>
            <a:r>
              <a:rPr lang="en-US" altLang="id-ID" sz="1700" dirty="0">
                <a:latin typeface="Arial" panose="020B0604020202020204" pitchFamily="34" charset="0"/>
                <a:hlinkClick r:id="rId5" tooltip="Dolar AS"/>
              </a:rPr>
              <a:t>dolar AS</a:t>
            </a:r>
            <a:endParaRPr lang="en-US" altLang="id-ID" dirty="0">
              <a:latin typeface="Arial" panose="020B0604020202020204" pitchFamily="34" charset="0"/>
            </a:endParaRPr>
          </a:p>
        </p:txBody>
      </p:sp>
      <p:graphicFrame>
        <p:nvGraphicFramePr>
          <p:cNvPr id="9" name="Table 8"/>
          <p:cNvGraphicFramePr>
            <a:graphicFrameLocks noGrp="1"/>
          </p:cNvGraphicFramePr>
          <p:nvPr/>
        </p:nvGraphicFramePr>
        <p:xfrm>
          <a:off x="685800" y="1219200"/>
          <a:ext cx="3124200" cy="4841875"/>
        </p:xfrm>
        <a:graphic>
          <a:graphicData uri="http://schemas.openxmlformats.org/drawingml/2006/table">
            <a:tbl>
              <a:tblPr>
                <a:tableStyleId>{C4B1156A-380E-4F78-BDF5-A606A8083BF9}</a:tableStyleId>
              </a:tblPr>
              <a:tblGrid>
                <a:gridCol w="1387022">
                  <a:extLst>
                    <a:ext uri="{9D8B030D-6E8A-4147-A177-3AD203B41FA5}">
                      <a16:colId xmlns:a16="http://schemas.microsoft.com/office/drawing/2014/main" val="20000"/>
                    </a:ext>
                  </a:extLst>
                </a:gridCol>
                <a:gridCol w="1737178">
                  <a:extLst>
                    <a:ext uri="{9D8B030D-6E8A-4147-A177-3AD203B41FA5}">
                      <a16:colId xmlns:a16="http://schemas.microsoft.com/office/drawing/2014/main" val="20001"/>
                    </a:ext>
                  </a:extLst>
                </a:gridCol>
              </a:tblGrid>
              <a:tr h="315476">
                <a:tc>
                  <a:txBody>
                    <a:bodyPr/>
                    <a:lstStyle/>
                    <a:p>
                      <a:pPr algn="ctr">
                        <a:lnSpc>
                          <a:spcPct val="115000"/>
                        </a:lnSpc>
                        <a:spcAft>
                          <a:spcPts val="0"/>
                        </a:spcAft>
                      </a:pPr>
                      <a:r>
                        <a:rPr lang="en-US" sz="1800" b="1" dirty="0" err="1">
                          <a:effectLst>
                            <a:outerShdw blurRad="38100" dist="38100" dir="2700000" algn="tl">
                              <a:srgbClr val="000000">
                                <a:alpha val="43137"/>
                              </a:srgbClr>
                            </a:outerShdw>
                          </a:effectLst>
                        </a:rPr>
                        <a:t>Tahun</a:t>
                      </a:r>
                      <a:endParaRPr lang="en-US" sz="18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0"/>
                        </a:spcAft>
                      </a:pPr>
                      <a:r>
                        <a:rPr lang="en-US" sz="1800" b="1" dirty="0">
                          <a:effectLst>
                            <a:outerShdw blurRad="38100" dist="38100" dir="2700000" algn="tl">
                              <a:srgbClr val="000000">
                                <a:alpha val="43137"/>
                              </a:srgbClr>
                            </a:outerShdw>
                          </a:effectLst>
                        </a:rPr>
                        <a:t>PDB per capita</a:t>
                      </a:r>
                      <a:endParaRPr lang="en-US" sz="1800" b="1" dirty="0">
                        <a:effectLst>
                          <a:outerShdw blurRad="38100" dist="38100" dir="2700000" algn="tl">
                            <a:srgbClr val="000000">
                              <a:alpha val="43137"/>
                            </a:srgbClr>
                          </a:outerShdw>
                        </a:effectLst>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0"/>
                  </a:ext>
                </a:extLst>
              </a:tr>
              <a:tr h="411491">
                <a:tc>
                  <a:txBody>
                    <a:bodyPr/>
                    <a:lstStyle/>
                    <a:p>
                      <a:pPr algn="ctr">
                        <a:lnSpc>
                          <a:spcPct val="150000"/>
                        </a:lnSpc>
                        <a:spcAft>
                          <a:spcPts val="0"/>
                        </a:spcAft>
                      </a:pPr>
                      <a:r>
                        <a:rPr lang="en-US" sz="1800"/>
                        <a:t>2001</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771</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1"/>
                  </a:ext>
                </a:extLst>
              </a:tr>
              <a:tr h="411491">
                <a:tc>
                  <a:txBody>
                    <a:bodyPr/>
                    <a:lstStyle/>
                    <a:p>
                      <a:pPr algn="ctr">
                        <a:lnSpc>
                          <a:spcPct val="150000"/>
                        </a:lnSpc>
                        <a:spcAft>
                          <a:spcPts val="0"/>
                        </a:spcAft>
                      </a:pPr>
                      <a:r>
                        <a:rPr lang="en-US" sz="1800"/>
                        <a:t>2002</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dirty="0"/>
                        <a:t>933</a:t>
                      </a:r>
                      <a:endParaRPr lang="en-US" sz="1800" dirty="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2"/>
                  </a:ext>
                </a:extLst>
              </a:tr>
              <a:tr h="411491">
                <a:tc>
                  <a:txBody>
                    <a:bodyPr/>
                    <a:lstStyle/>
                    <a:p>
                      <a:pPr algn="ctr">
                        <a:lnSpc>
                          <a:spcPct val="150000"/>
                        </a:lnSpc>
                        <a:spcAft>
                          <a:spcPts val="0"/>
                        </a:spcAft>
                      </a:pPr>
                      <a:r>
                        <a:rPr lang="en-US" sz="1800"/>
                        <a:t>2003</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dirty="0"/>
                        <a:t>1100</a:t>
                      </a:r>
                      <a:endParaRPr lang="en-US" sz="1800" dirty="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3"/>
                  </a:ext>
                </a:extLst>
              </a:tr>
              <a:tr h="411491">
                <a:tc>
                  <a:txBody>
                    <a:bodyPr/>
                    <a:lstStyle/>
                    <a:p>
                      <a:pPr algn="ctr">
                        <a:lnSpc>
                          <a:spcPct val="150000"/>
                        </a:lnSpc>
                        <a:spcAft>
                          <a:spcPts val="0"/>
                        </a:spcAft>
                      </a:pPr>
                      <a:r>
                        <a:rPr lang="en-US" sz="1800"/>
                        <a:t>2004</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1181</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4"/>
                  </a:ext>
                </a:extLst>
              </a:tr>
              <a:tr h="411491">
                <a:tc>
                  <a:txBody>
                    <a:bodyPr/>
                    <a:lstStyle/>
                    <a:p>
                      <a:pPr algn="ctr">
                        <a:lnSpc>
                          <a:spcPct val="150000"/>
                        </a:lnSpc>
                        <a:spcAft>
                          <a:spcPts val="0"/>
                        </a:spcAft>
                      </a:pPr>
                      <a:r>
                        <a:rPr lang="en-US" sz="1800"/>
                        <a:t>2005</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1303</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5"/>
                  </a:ext>
                </a:extLst>
              </a:tr>
              <a:tr h="411491">
                <a:tc>
                  <a:txBody>
                    <a:bodyPr/>
                    <a:lstStyle/>
                    <a:p>
                      <a:pPr algn="ctr">
                        <a:lnSpc>
                          <a:spcPct val="150000"/>
                        </a:lnSpc>
                        <a:spcAft>
                          <a:spcPts val="0"/>
                        </a:spcAft>
                      </a:pPr>
                      <a:r>
                        <a:rPr lang="en-US" sz="1800"/>
                        <a:t>2006</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1644</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6"/>
                  </a:ext>
                </a:extLst>
              </a:tr>
              <a:tr h="411491">
                <a:tc>
                  <a:txBody>
                    <a:bodyPr/>
                    <a:lstStyle/>
                    <a:p>
                      <a:pPr algn="ctr">
                        <a:lnSpc>
                          <a:spcPct val="150000"/>
                        </a:lnSpc>
                        <a:spcAft>
                          <a:spcPts val="0"/>
                        </a:spcAft>
                      </a:pPr>
                      <a:r>
                        <a:rPr lang="en-US" sz="1800"/>
                        <a:t>2007</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dirty="0"/>
                        <a:t>1868</a:t>
                      </a:r>
                      <a:endParaRPr lang="en-US" sz="1800" dirty="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7"/>
                  </a:ext>
                </a:extLst>
              </a:tr>
              <a:tr h="411491">
                <a:tc>
                  <a:txBody>
                    <a:bodyPr/>
                    <a:lstStyle/>
                    <a:p>
                      <a:pPr algn="ctr">
                        <a:lnSpc>
                          <a:spcPct val="150000"/>
                        </a:lnSpc>
                        <a:spcAft>
                          <a:spcPts val="0"/>
                        </a:spcAft>
                      </a:pPr>
                      <a:r>
                        <a:rPr lang="en-US" sz="1800"/>
                        <a:t>2008</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2053</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8"/>
                  </a:ext>
                </a:extLst>
              </a:tr>
              <a:tr h="411491">
                <a:tc>
                  <a:txBody>
                    <a:bodyPr/>
                    <a:lstStyle/>
                    <a:p>
                      <a:pPr algn="ctr">
                        <a:lnSpc>
                          <a:spcPct val="150000"/>
                        </a:lnSpc>
                        <a:spcAft>
                          <a:spcPts val="0"/>
                        </a:spcAft>
                      </a:pPr>
                      <a:r>
                        <a:rPr lang="en-US" sz="1800"/>
                        <a:t>2009</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2329</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09"/>
                  </a:ext>
                </a:extLst>
              </a:tr>
              <a:tr h="411491">
                <a:tc>
                  <a:txBody>
                    <a:bodyPr/>
                    <a:lstStyle/>
                    <a:p>
                      <a:pPr algn="ctr">
                        <a:lnSpc>
                          <a:spcPct val="150000"/>
                        </a:lnSpc>
                        <a:spcAft>
                          <a:spcPts val="0"/>
                        </a:spcAft>
                      </a:pPr>
                      <a:r>
                        <a:rPr lang="en-US" sz="1800"/>
                        <a:t>2010</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a:t>2991</a:t>
                      </a:r>
                      <a:endParaRPr lang="en-US" sz="180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10"/>
                  </a:ext>
                </a:extLst>
              </a:tr>
              <a:tr h="411491">
                <a:tc>
                  <a:txBody>
                    <a:bodyPr/>
                    <a:lstStyle/>
                    <a:p>
                      <a:pPr algn="ctr">
                        <a:lnSpc>
                          <a:spcPct val="150000"/>
                        </a:lnSpc>
                        <a:spcAft>
                          <a:spcPts val="0"/>
                        </a:spcAft>
                      </a:pPr>
                      <a:r>
                        <a:rPr lang="en-US" sz="1800"/>
                        <a:t>2011</a:t>
                      </a:r>
                      <a:endParaRPr lang="en-US" sz="18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50000"/>
                        </a:lnSpc>
                        <a:spcAft>
                          <a:spcPts val="0"/>
                        </a:spcAft>
                      </a:pPr>
                      <a:r>
                        <a:rPr lang="en-US" sz="1800" dirty="0"/>
                        <a:t>3504</a:t>
                      </a:r>
                      <a:endParaRPr lang="en-US" sz="1800" dirty="0">
                        <a:latin typeface="Calibri" panose="020F0502020204030204"/>
                        <a:ea typeface="Calibri" panose="020F0502020204030204"/>
                        <a:cs typeface="Times New Roman" panose="02020603050405020304"/>
                      </a:endParaRPr>
                    </a:p>
                  </a:txBody>
                  <a:tcPr marL="68580" marR="68580" marT="0" marB="0"/>
                </a:tc>
                <a:extLst>
                  <a:ext uri="{0D108BD9-81ED-4DB2-BD59-A6C34878D82A}">
                    <a16:rowId xmlns:a16="http://schemas.microsoft.com/office/drawing/2014/main" val="10011"/>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a:xfrm>
            <a:off x="685800" y="1524000"/>
            <a:ext cx="8229600" cy="4389438"/>
          </a:xfrm>
          <a:ln/>
        </p:spPr>
        <p:txBody>
          <a:bodyPr vert="horz" wrap="square" lIns="91440" tIns="45720" rIns="91440" bIns="45720" anchor="t" anchorCtr="0"/>
          <a:lstStyle/>
          <a:p>
            <a:r>
              <a:rPr lang="en-US" altLang="id-ID" sz="1600" dirty="0">
                <a:latin typeface="Arial" panose="020B0604020202020204" pitchFamily="34" charset="0"/>
                <a:cs typeface="Arial" panose="020B0604020202020204" pitchFamily="34" charset="0"/>
              </a:rPr>
              <a:t>Data berikut PDB harga konstand 1993</a:t>
            </a:r>
            <a:endParaRPr lang="en-US" altLang="id-ID" sz="1600" dirty="0">
              <a:latin typeface="Arial" panose="020B0604020202020204" pitchFamily="34" charset="0"/>
              <a:ea typeface="Arial" panose="020B0604020202020204" pitchFamily="34" charset="0"/>
            </a:endParaRPr>
          </a:p>
        </p:txBody>
      </p:sp>
      <p:sp>
        <p:nvSpPr>
          <p:cNvPr id="4" name="Footer Placeholder 3"/>
          <p:cNvSpPr txBox="1">
            <a:spLocks noGrp="1"/>
          </p:cNvSpPr>
          <p:nvPr>
            <p:ph type="ftr" sz="quarter" idx="11"/>
          </p:nvPr>
        </p:nvSpPr>
        <p:spPr>
          <a:xfrm>
            <a:off x="2971800" y="61722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graphicFrame>
        <p:nvGraphicFramePr>
          <p:cNvPr id="5" name="Table 4"/>
          <p:cNvGraphicFramePr>
            <a:graphicFrameLocks noGrp="1"/>
          </p:cNvGraphicFramePr>
          <p:nvPr/>
        </p:nvGraphicFramePr>
        <p:xfrm>
          <a:off x="914400" y="1371600"/>
          <a:ext cx="7239000" cy="2967038"/>
        </p:xfrm>
        <a:graphic>
          <a:graphicData uri="http://schemas.openxmlformats.org/drawingml/2006/table">
            <a:tbl>
              <a:tblPr firstRow="1" bandRow="1">
                <a:tableStyleId>{5C22544A-7EE6-4342-B048-85BDC9FD1C3A}</a:tableStyleId>
              </a:tblPr>
              <a:tblGrid>
                <a:gridCol w="4162425">
                  <a:extLst>
                    <a:ext uri="{9D8B030D-6E8A-4147-A177-3AD203B41FA5}">
                      <a16:colId xmlns:a16="http://schemas.microsoft.com/office/drawing/2014/main" val="20000"/>
                    </a:ext>
                  </a:extLst>
                </a:gridCol>
                <a:gridCol w="1719263">
                  <a:extLst>
                    <a:ext uri="{9D8B030D-6E8A-4147-A177-3AD203B41FA5}">
                      <a16:colId xmlns:a16="http://schemas.microsoft.com/office/drawing/2014/main" val="20001"/>
                    </a:ext>
                  </a:extLst>
                </a:gridCol>
                <a:gridCol w="1357313">
                  <a:extLst>
                    <a:ext uri="{9D8B030D-6E8A-4147-A177-3AD203B41FA5}">
                      <a16:colId xmlns:a16="http://schemas.microsoft.com/office/drawing/2014/main" val="20002"/>
                    </a:ext>
                  </a:extLst>
                </a:gridCol>
              </a:tblGrid>
              <a:tr h="370880">
                <a:tc>
                  <a:txBody>
                    <a:bodyPr/>
                    <a:lstStyle/>
                    <a:p>
                      <a:pPr algn="ctr"/>
                      <a:r>
                        <a:rPr lang="en-US" sz="1800" dirty="0"/>
                        <a:t>Item</a:t>
                      </a:r>
                    </a:p>
                  </a:txBody>
                  <a:tcPr marT="45725" marB="45725"/>
                </a:tc>
                <a:tc>
                  <a:txBody>
                    <a:bodyPr/>
                    <a:lstStyle/>
                    <a:p>
                      <a:pPr algn="ctr"/>
                      <a:r>
                        <a:rPr lang="en-US" sz="1800" dirty="0"/>
                        <a:t>2000</a:t>
                      </a:r>
                    </a:p>
                  </a:txBody>
                  <a:tcPr marT="45725" marB="45725"/>
                </a:tc>
                <a:tc>
                  <a:txBody>
                    <a:bodyPr/>
                    <a:lstStyle/>
                    <a:p>
                      <a:pPr algn="ctr"/>
                      <a:r>
                        <a:rPr lang="en-US" sz="1800" dirty="0"/>
                        <a:t>2001</a:t>
                      </a:r>
                    </a:p>
                  </a:txBody>
                  <a:tcPr marT="45725" marB="45725"/>
                </a:tc>
                <a:extLst>
                  <a:ext uri="{0D108BD9-81ED-4DB2-BD59-A6C34878D82A}">
                    <a16:rowId xmlns:a16="http://schemas.microsoft.com/office/drawing/2014/main" val="10000"/>
                  </a:ext>
                </a:extLst>
              </a:tr>
              <a:tr h="370880">
                <a:tc>
                  <a:txBody>
                    <a:bodyPr/>
                    <a:lstStyle/>
                    <a:p>
                      <a:r>
                        <a:rPr lang="en-US" sz="1400" b="0" dirty="0" err="1">
                          <a:latin typeface="Arial" panose="020B0604020202020204" pitchFamily="34" charset="0"/>
                          <a:cs typeface="Arial" panose="020B0604020202020204" pitchFamily="34" charset="0"/>
                        </a:rPr>
                        <a:t>Pengeluaran</a:t>
                      </a:r>
                      <a:r>
                        <a:rPr lang="en-US" sz="1400" b="0" dirty="0">
                          <a:latin typeface="Arial" panose="020B0604020202020204" pitchFamily="34" charset="0"/>
                          <a:cs typeface="Arial" panose="020B0604020202020204" pitchFamily="34" charset="0"/>
                        </a:rPr>
                        <a:t> </a:t>
                      </a:r>
                      <a:r>
                        <a:rPr lang="en-US" sz="1400" b="0" dirty="0" err="1">
                          <a:latin typeface="Arial" panose="020B0604020202020204" pitchFamily="34" charset="0"/>
                          <a:cs typeface="Arial" panose="020B0604020202020204" pitchFamily="34" charset="0"/>
                        </a:rPr>
                        <a:t>konsumsi</a:t>
                      </a:r>
                      <a:r>
                        <a:rPr lang="en-US" sz="1400" b="0" dirty="0">
                          <a:latin typeface="Arial" panose="020B0604020202020204" pitchFamily="34" charset="0"/>
                          <a:cs typeface="Arial" panose="020B0604020202020204" pitchFamily="34" charset="0"/>
                        </a:rPr>
                        <a:t> </a:t>
                      </a:r>
                      <a:r>
                        <a:rPr lang="en-US" sz="1400" b="0" dirty="0" err="1">
                          <a:latin typeface="Arial" panose="020B0604020202020204" pitchFamily="34" charset="0"/>
                          <a:cs typeface="Arial" panose="020B0604020202020204" pitchFamily="34" charset="0"/>
                        </a:rPr>
                        <a:t>rumah</a:t>
                      </a:r>
                      <a:r>
                        <a:rPr lang="en-US" sz="1400" b="0" baseline="0" dirty="0">
                          <a:latin typeface="Arial" panose="020B0604020202020204" pitchFamily="34" charset="0"/>
                          <a:cs typeface="Arial" panose="020B0604020202020204" pitchFamily="34" charset="0"/>
                        </a:rPr>
                        <a:t> </a:t>
                      </a:r>
                      <a:r>
                        <a:rPr lang="en-US" sz="1400" b="0" baseline="0" dirty="0" err="1">
                          <a:latin typeface="Arial" panose="020B0604020202020204" pitchFamily="34" charset="0"/>
                          <a:cs typeface="Arial" panose="020B0604020202020204" pitchFamily="34" charset="0"/>
                        </a:rPr>
                        <a:t>tangga</a:t>
                      </a:r>
                      <a:endParaRPr lang="en-US" sz="1400" b="0" dirty="0">
                        <a:latin typeface="Arial" panose="020B0604020202020204" pitchFamily="34" charset="0"/>
                        <a:cs typeface="Arial" panose="020B0604020202020204" pitchFamily="34" charset="0"/>
                      </a:endParaRPr>
                    </a:p>
                  </a:txBody>
                  <a:tcPr marT="45725" marB="45725"/>
                </a:tc>
                <a:tc>
                  <a:txBody>
                    <a:bodyPr/>
                    <a:lstStyle/>
                    <a:p>
                      <a:pPr algn="ctr"/>
                      <a:r>
                        <a:rPr lang="en-US" sz="1800" dirty="0"/>
                        <a:t>10.697</a:t>
                      </a:r>
                    </a:p>
                  </a:txBody>
                  <a:tcPr marT="45725" marB="45725"/>
                </a:tc>
                <a:tc>
                  <a:txBody>
                    <a:bodyPr/>
                    <a:lstStyle/>
                    <a:p>
                      <a:pPr algn="ctr"/>
                      <a:r>
                        <a:rPr lang="en-US" sz="1800" dirty="0"/>
                        <a:t>11.501</a:t>
                      </a:r>
                    </a:p>
                  </a:txBody>
                  <a:tcPr marT="45725" marB="45725"/>
                </a:tc>
                <a:extLst>
                  <a:ext uri="{0D108BD9-81ED-4DB2-BD59-A6C34878D82A}">
                    <a16:rowId xmlns:a16="http://schemas.microsoft.com/office/drawing/2014/main" val="10001"/>
                  </a:ext>
                </a:extLst>
              </a:tr>
              <a:tr h="37088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b="0" dirty="0">
                          <a:latin typeface="Arial" panose="020B0604020202020204" pitchFamily="34" charset="0"/>
                          <a:cs typeface="Arial" panose="020B0604020202020204" pitchFamily="34" charset="0"/>
                        </a:rPr>
                        <a:t> </a:t>
                      </a:r>
                      <a:r>
                        <a:rPr lang="en-US" sz="1400" b="0" dirty="0" err="1">
                          <a:latin typeface="Arial" panose="020B0604020202020204" pitchFamily="34" charset="0"/>
                          <a:cs typeface="Arial" panose="020B0604020202020204" pitchFamily="34" charset="0"/>
                        </a:rPr>
                        <a:t>Pengeluaran</a:t>
                      </a:r>
                      <a:r>
                        <a:rPr lang="en-US" sz="1400" b="0" dirty="0">
                          <a:latin typeface="Arial" panose="020B0604020202020204" pitchFamily="34" charset="0"/>
                          <a:cs typeface="Arial" panose="020B0604020202020204" pitchFamily="34" charset="0"/>
                        </a:rPr>
                        <a:t> </a:t>
                      </a:r>
                      <a:r>
                        <a:rPr lang="en-US" sz="1400" b="0" dirty="0" err="1">
                          <a:latin typeface="Arial" panose="020B0604020202020204" pitchFamily="34" charset="0"/>
                          <a:cs typeface="Arial" panose="020B0604020202020204" pitchFamily="34" charset="0"/>
                        </a:rPr>
                        <a:t>konsumsi</a:t>
                      </a:r>
                      <a:r>
                        <a:rPr lang="en-US" sz="1400" b="0" dirty="0">
                          <a:latin typeface="Arial" panose="020B0604020202020204" pitchFamily="34" charset="0"/>
                          <a:cs typeface="Arial" panose="020B0604020202020204" pitchFamily="34" charset="0"/>
                        </a:rPr>
                        <a:t> </a:t>
                      </a:r>
                      <a:r>
                        <a:rPr lang="en-US" sz="1400" b="0" dirty="0" err="1">
                          <a:latin typeface="Arial" panose="020B0604020202020204" pitchFamily="34" charset="0"/>
                          <a:cs typeface="Arial" panose="020B0604020202020204" pitchFamily="34" charset="0"/>
                        </a:rPr>
                        <a:t>pemerintah</a:t>
                      </a:r>
                      <a:endParaRPr lang="en-US" sz="1400" dirty="0"/>
                    </a:p>
                  </a:txBody>
                  <a:tcPr marT="45725" marB="45725"/>
                </a:tc>
                <a:tc>
                  <a:txBody>
                    <a:bodyPr/>
                    <a:lstStyle/>
                    <a:p>
                      <a:pPr algn="ctr"/>
                      <a:r>
                        <a:rPr lang="en-US" sz="1800" dirty="0"/>
                        <a:t>1.776</a:t>
                      </a:r>
                    </a:p>
                  </a:txBody>
                  <a:tcPr marT="45725" marB="45725"/>
                </a:tc>
                <a:tc>
                  <a:txBody>
                    <a:bodyPr/>
                    <a:lstStyle/>
                    <a:p>
                      <a:pPr algn="ctr"/>
                      <a:r>
                        <a:rPr lang="en-US" sz="1800" dirty="0"/>
                        <a:t>1.759</a:t>
                      </a:r>
                    </a:p>
                  </a:txBody>
                  <a:tcPr marT="45725" marB="45725"/>
                </a:tc>
                <a:extLst>
                  <a:ext uri="{0D108BD9-81ED-4DB2-BD59-A6C34878D82A}">
                    <a16:rowId xmlns:a16="http://schemas.microsoft.com/office/drawing/2014/main" val="10002"/>
                  </a:ext>
                </a:extLst>
              </a:tr>
              <a:tr h="370880">
                <a:tc>
                  <a:txBody>
                    <a:bodyPr/>
                    <a:lstStyle/>
                    <a:p>
                      <a:r>
                        <a:rPr lang="en-US" sz="1400" dirty="0" err="1">
                          <a:latin typeface="Arial" panose="020B0604020202020204" pitchFamily="34" charset="0"/>
                          <a:cs typeface="Arial" panose="020B0604020202020204" pitchFamily="34" charset="0"/>
                        </a:rPr>
                        <a:t>Ekspor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barang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jasa</a:t>
                      </a:r>
                      <a:endParaRPr lang="en-US" sz="1400" dirty="0">
                        <a:latin typeface="Arial" panose="020B0604020202020204" pitchFamily="34" charset="0"/>
                        <a:cs typeface="Arial" panose="020B0604020202020204" pitchFamily="34" charset="0"/>
                      </a:endParaRPr>
                    </a:p>
                  </a:txBody>
                  <a:tcPr marT="45725" marB="45725"/>
                </a:tc>
                <a:tc>
                  <a:txBody>
                    <a:bodyPr/>
                    <a:lstStyle/>
                    <a:p>
                      <a:pPr algn="ctr"/>
                      <a:r>
                        <a:rPr lang="en-US" sz="1400" dirty="0">
                          <a:latin typeface="Arial" panose="020B0604020202020204" pitchFamily="34" charset="0"/>
                          <a:cs typeface="Arial" panose="020B0604020202020204" pitchFamily="34" charset="0"/>
                        </a:rPr>
                        <a:t>1.444</a:t>
                      </a:r>
                    </a:p>
                  </a:txBody>
                  <a:tcPr marT="45725" marB="45725"/>
                </a:tc>
                <a:tc>
                  <a:txBody>
                    <a:bodyPr/>
                    <a:lstStyle/>
                    <a:p>
                      <a:pPr algn="ctr"/>
                      <a:r>
                        <a:rPr lang="en-US" sz="1400" dirty="0">
                          <a:latin typeface="Arial" panose="020B0604020202020204" pitchFamily="34" charset="0"/>
                          <a:cs typeface="Arial" panose="020B0604020202020204" pitchFamily="34" charset="0"/>
                        </a:rPr>
                        <a:t>1.535</a:t>
                      </a:r>
                    </a:p>
                  </a:txBody>
                  <a:tcPr marT="45725" marB="45725"/>
                </a:tc>
                <a:extLst>
                  <a:ext uri="{0D108BD9-81ED-4DB2-BD59-A6C34878D82A}">
                    <a16:rowId xmlns:a16="http://schemas.microsoft.com/office/drawing/2014/main" val="10003"/>
                  </a:ext>
                </a:extLst>
              </a:tr>
              <a:tr h="37088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a:latin typeface="Arial" panose="020B0604020202020204" pitchFamily="34" charset="0"/>
                          <a:cs typeface="Arial" panose="020B0604020202020204" pitchFamily="34" charset="0"/>
                        </a:rPr>
                        <a:t>Import </a:t>
                      </a:r>
                      <a:r>
                        <a:rPr lang="en-US" sz="1400" dirty="0" err="1">
                          <a:latin typeface="Arial" panose="020B0604020202020204" pitchFamily="34" charset="0"/>
                          <a:cs typeface="Arial" panose="020B0604020202020204" pitchFamily="34" charset="0"/>
                        </a:rPr>
                        <a:t>barang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jasa</a:t>
                      </a:r>
                      <a:endParaRPr lang="en-US" sz="1400" dirty="0">
                        <a:latin typeface="Arial" panose="020B0604020202020204" pitchFamily="34" charset="0"/>
                        <a:cs typeface="Arial" panose="020B0604020202020204" pitchFamily="34" charset="0"/>
                      </a:endParaRPr>
                    </a:p>
                  </a:txBody>
                  <a:tcPr marT="45725" marB="45725"/>
                </a:tc>
                <a:tc>
                  <a:txBody>
                    <a:bodyPr/>
                    <a:lstStyle/>
                    <a:p>
                      <a:pPr algn="ctr"/>
                      <a:r>
                        <a:rPr lang="en-US" sz="1400" dirty="0">
                          <a:latin typeface="Arial" panose="020B0604020202020204" pitchFamily="34" charset="0"/>
                          <a:cs typeface="Arial" panose="020B0604020202020204" pitchFamily="34" charset="0"/>
                        </a:rPr>
                        <a:t>5.229</a:t>
                      </a:r>
                    </a:p>
                  </a:txBody>
                  <a:tcPr marT="45725" marB="45725"/>
                </a:tc>
                <a:tc>
                  <a:txBody>
                    <a:bodyPr/>
                    <a:lstStyle/>
                    <a:p>
                      <a:pPr algn="ctr"/>
                      <a:r>
                        <a:rPr lang="en-US" sz="1400" dirty="0">
                          <a:latin typeface="Arial" panose="020B0604020202020204" pitchFamily="34" charset="0"/>
                          <a:cs typeface="Arial" panose="020B0604020202020204" pitchFamily="34" charset="0"/>
                        </a:rPr>
                        <a:t>5.874</a:t>
                      </a:r>
                    </a:p>
                  </a:txBody>
                  <a:tcPr marT="45725" marB="45725"/>
                </a:tc>
                <a:extLst>
                  <a:ext uri="{0D108BD9-81ED-4DB2-BD59-A6C34878D82A}">
                    <a16:rowId xmlns:a16="http://schemas.microsoft.com/office/drawing/2014/main" val="10004"/>
                  </a:ext>
                </a:extLst>
              </a:tr>
              <a:tr h="370880">
                <a:tc>
                  <a:txBody>
                    <a:bodyPr/>
                    <a:lstStyle/>
                    <a:p>
                      <a:r>
                        <a:rPr lang="en-US" sz="1400" dirty="0" err="1">
                          <a:latin typeface="Arial" panose="020B0604020202020204" pitchFamily="34" charset="0"/>
                          <a:cs typeface="Arial" panose="020B0604020202020204" pitchFamily="34" charset="0"/>
                        </a:rPr>
                        <a:t>Pendapatan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bersih</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dari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luar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negeri</a:t>
                      </a:r>
                      <a:endParaRPr lang="en-US" sz="1400" dirty="0">
                        <a:latin typeface="Arial" panose="020B0604020202020204" pitchFamily="34" charset="0"/>
                        <a:cs typeface="Arial" panose="020B0604020202020204" pitchFamily="34" charset="0"/>
                      </a:endParaRPr>
                    </a:p>
                  </a:txBody>
                  <a:tcPr marT="45725" marB="45725"/>
                </a:tc>
                <a:tc>
                  <a:txBody>
                    <a:bodyPr/>
                    <a:lstStyle/>
                    <a:p>
                      <a:pPr algn="ctr"/>
                      <a:r>
                        <a:rPr lang="en-US" sz="1800" dirty="0"/>
                        <a:t>652</a:t>
                      </a:r>
                    </a:p>
                  </a:txBody>
                  <a:tcPr marT="45725" marB="45725"/>
                </a:tc>
                <a:tc>
                  <a:txBody>
                    <a:bodyPr/>
                    <a:lstStyle/>
                    <a:p>
                      <a:pPr algn="ctr"/>
                      <a:r>
                        <a:rPr lang="en-US" sz="1800" dirty="0"/>
                        <a:t>835</a:t>
                      </a:r>
                    </a:p>
                  </a:txBody>
                  <a:tcPr marT="45725" marB="45725"/>
                </a:tc>
                <a:extLst>
                  <a:ext uri="{0D108BD9-81ED-4DB2-BD59-A6C34878D82A}">
                    <a16:rowId xmlns:a16="http://schemas.microsoft.com/office/drawing/2014/main" val="10005"/>
                  </a:ext>
                </a:extLst>
              </a:tr>
              <a:tr h="370880">
                <a:tc>
                  <a:txBody>
                    <a:bodyPr/>
                    <a:lstStyle/>
                    <a:p>
                      <a:r>
                        <a:rPr lang="en-US" sz="1400" dirty="0" err="1">
                          <a:latin typeface="Arial" panose="020B0604020202020204" pitchFamily="34" charset="0"/>
                          <a:cs typeface="Arial" panose="020B0604020202020204" pitchFamily="34" charset="0"/>
                        </a:rPr>
                        <a:t>Pajak</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tidak</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langsung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netto</a:t>
                      </a:r>
                      <a:r>
                        <a:rPr lang="en-US" sz="1400" dirty="0">
                          <a:latin typeface="Arial" panose="020B0604020202020204" pitchFamily="34" charset="0"/>
                          <a:cs typeface="Arial" panose="020B0604020202020204" pitchFamily="34" charset="0"/>
                        </a:rPr>
                        <a:t>)</a:t>
                      </a:r>
                    </a:p>
                  </a:txBody>
                  <a:tcPr marT="45725" marB="45725"/>
                </a:tc>
                <a:tc>
                  <a:txBody>
                    <a:bodyPr/>
                    <a:lstStyle/>
                    <a:p>
                      <a:pPr algn="ctr"/>
                      <a:r>
                        <a:rPr lang="en-US" sz="1800" dirty="0"/>
                        <a:t>601</a:t>
                      </a:r>
                    </a:p>
                  </a:txBody>
                  <a:tcPr marT="45725" marB="45725"/>
                </a:tc>
                <a:tc>
                  <a:txBody>
                    <a:bodyPr/>
                    <a:lstStyle/>
                    <a:p>
                      <a:pPr algn="ctr"/>
                      <a:r>
                        <a:rPr lang="en-US" sz="1800" dirty="0"/>
                        <a:t>626</a:t>
                      </a:r>
                    </a:p>
                  </a:txBody>
                  <a:tcPr marT="45725" marB="45725"/>
                </a:tc>
                <a:extLst>
                  <a:ext uri="{0D108BD9-81ED-4DB2-BD59-A6C34878D82A}">
                    <a16:rowId xmlns:a16="http://schemas.microsoft.com/office/drawing/2014/main" val="10006"/>
                  </a:ext>
                </a:extLst>
              </a:tr>
              <a:tr h="370880">
                <a:tc>
                  <a:txBody>
                    <a:bodyPr/>
                    <a:lstStyle/>
                    <a:p>
                      <a:r>
                        <a:rPr lang="en-US" sz="1400" dirty="0" err="1">
                          <a:latin typeface="Arial" panose="020B0604020202020204" pitchFamily="34" charset="0"/>
                          <a:cs typeface="Arial" panose="020B0604020202020204" pitchFamily="34" charset="0"/>
                        </a:rPr>
                        <a:t>Penyusutan</a:t>
                      </a:r>
                      <a:endParaRPr lang="en-US" sz="1400" dirty="0">
                        <a:latin typeface="Arial" panose="020B0604020202020204" pitchFamily="34" charset="0"/>
                        <a:cs typeface="Arial" panose="020B0604020202020204" pitchFamily="34" charset="0"/>
                      </a:endParaRPr>
                    </a:p>
                  </a:txBody>
                  <a:tcPr marT="45725" marB="45725"/>
                </a:tc>
                <a:tc>
                  <a:txBody>
                    <a:bodyPr/>
                    <a:lstStyle/>
                    <a:p>
                      <a:pPr algn="ctr"/>
                      <a:r>
                        <a:rPr lang="en-US" sz="1800" dirty="0"/>
                        <a:t>804</a:t>
                      </a:r>
                    </a:p>
                  </a:txBody>
                  <a:tcPr marT="45725" marB="45725"/>
                </a:tc>
                <a:tc>
                  <a:txBody>
                    <a:bodyPr/>
                    <a:lstStyle/>
                    <a:p>
                      <a:pPr algn="ctr"/>
                      <a:r>
                        <a:rPr lang="en-US" sz="1800" dirty="0"/>
                        <a:t>837</a:t>
                      </a:r>
                    </a:p>
                  </a:txBody>
                  <a:tcPr marT="45725" marB="45725"/>
                </a:tc>
                <a:extLst>
                  <a:ext uri="{0D108BD9-81ED-4DB2-BD59-A6C34878D82A}">
                    <a16:rowId xmlns:a16="http://schemas.microsoft.com/office/drawing/2014/main" val="10007"/>
                  </a:ext>
                </a:extLst>
              </a:tr>
            </a:tbl>
          </a:graphicData>
        </a:graphic>
      </p:graphicFrame>
      <p:graphicFrame>
        <p:nvGraphicFramePr>
          <p:cNvPr id="9" name="Table 8"/>
          <p:cNvGraphicFramePr>
            <a:graphicFrameLocks noGrp="1"/>
          </p:cNvGraphicFramePr>
          <p:nvPr/>
        </p:nvGraphicFramePr>
        <p:xfrm>
          <a:off x="990600" y="4343400"/>
          <a:ext cx="7162800" cy="371475"/>
        </p:xfrm>
        <a:graphic>
          <a:graphicData uri="http://schemas.openxmlformats.org/drawingml/2006/table">
            <a:tbl>
              <a:tblPr firstRow="1" bandRow="1">
                <a:tableStyleId>{5C22544A-7EE6-4342-B048-85BDC9FD1C3A}</a:tableStyleId>
              </a:tblPr>
              <a:tblGrid>
                <a:gridCol w="4118611">
                  <a:extLst>
                    <a:ext uri="{9D8B030D-6E8A-4147-A177-3AD203B41FA5}">
                      <a16:colId xmlns:a16="http://schemas.microsoft.com/office/drawing/2014/main" val="20000"/>
                    </a:ext>
                  </a:extLst>
                </a:gridCol>
                <a:gridCol w="1701165">
                  <a:extLst>
                    <a:ext uri="{9D8B030D-6E8A-4147-A177-3AD203B41FA5}">
                      <a16:colId xmlns:a16="http://schemas.microsoft.com/office/drawing/2014/main" val="20001"/>
                    </a:ext>
                  </a:extLst>
                </a:gridCol>
                <a:gridCol w="1343025">
                  <a:extLst>
                    <a:ext uri="{9D8B030D-6E8A-4147-A177-3AD203B41FA5}">
                      <a16:colId xmlns:a16="http://schemas.microsoft.com/office/drawing/2014/main" val="20002"/>
                    </a:ext>
                  </a:extLst>
                </a:gridCol>
              </a:tblGrid>
              <a:tr h="371475">
                <a:tc>
                  <a:txBody>
                    <a:bodyPr/>
                    <a:lstStyle/>
                    <a:p>
                      <a:r>
                        <a:rPr lang="en-US" sz="1200" dirty="0" err="1">
                          <a:latin typeface="Arial" panose="020B0604020202020204" pitchFamily="34" charset="0"/>
                          <a:cs typeface="Arial" panose="020B0604020202020204" pitchFamily="34" charset="0"/>
                        </a:rPr>
                        <a:t>Pembentukan</a:t>
                      </a:r>
                      <a:r>
                        <a:rPr lang="en-US" sz="1200" dirty="0">
                          <a:latin typeface="Arial" panose="020B0604020202020204" pitchFamily="34" charset="0"/>
                          <a:cs typeface="Arial" panose="020B0604020202020204" pitchFamily="34" charset="0"/>
                        </a:rPr>
                        <a:t> modal </a:t>
                      </a:r>
                      <a:r>
                        <a:rPr lang="en-US" sz="1200" baseline="0" dirty="0">
                          <a:latin typeface="Arial" panose="020B0604020202020204" pitchFamily="34" charset="0"/>
                          <a:cs typeface="Arial" panose="020B0604020202020204" pitchFamily="34" charset="0"/>
                        </a:rPr>
                        <a:t> </a:t>
                      </a:r>
                      <a:r>
                        <a:rPr lang="en-US" sz="1200" baseline="0" dirty="0" err="1">
                          <a:latin typeface="Arial" panose="020B0604020202020204" pitchFamily="34" charset="0"/>
                          <a:cs typeface="Arial" panose="020B0604020202020204" pitchFamily="34" charset="0"/>
                        </a:rPr>
                        <a:t>tetap</a:t>
                      </a:r>
                      <a:r>
                        <a:rPr lang="en-US" sz="1200" baseline="0" dirty="0">
                          <a:latin typeface="Arial" panose="020B0604020202020204" pitchFamily="34" charset="0"/>
                          <a:cs typeface="Arial" panose="020B0604020202020204" pitchFamily="34" charset="0"/>
                        </a:rPr>
                        <a:t> </a:t>
                      </a:r>
                      <a:r>
                        <a:rPr lang="en-US" sz="1200" baseline="0" dirty="0" err="1">
                          <a:latin typeface="Arial" panose="020B0604020202020204" pitchFamily="34" charset="0"/>
                          <a:cs typeface="Arial" panose="020B0604020202020204" pitchFamily="34" charset="0"/>
                        </a:rPr>
                        <a:t>domestik</a:t>
                      </a:r>
                      <a:r>
                        <a:rPr lang="en-US" sz="1200" baseline="0" dirty="0">
                          <a:latin typeface="Arial" panose="020B0604020202020204" pitchFamily="34" charset="0"/>
                          <a:cs typeface="Arial" panose="020B0604020202020204" pitchFamily="34" charset="0"/>
                        </a:rPr>
                        <a:t>  </a:t>
                      </a:r>
                      <a:r>
                        <a:rPr lang="en-US" sz="1200" baseline="0" dirty="0" err="1">
                          <a:latin typeface="Arial" panose="020B0604020202020204" pitchFamily="34" charset="0"/>
                          <a:cs typeface="Arial" panose="020B0604020202020204" pitchFamily="34" charset="0"/>
                        </a:rPr>
                        <a:t>kotor</a:t>
                      </a:r>
                      <a:endParaRPr lang="en-US" sz="1200" dirty="0">
                        <a:latin typeface="Arial" panose="020B0604020202020204" pitchFamily="34" charset="0"/>
                        <a:cs typeface="Arial" panose="020B0604020202020204" pitchFamily="34" charset="0"/>
                      </a:endParaRPr>
                    </a:p>
                  </a:txBody>
                  <a:tcPr marT="45798" marB="45798"/>
                </a:tc>
                <a:tc>
                  <a:txBody>
                    <a:bodyPr/>
                    <a:lstStyle/>
                    <a:p>
                      <a:pPr algn="ctr"/>
                      <a:r>
                        <a:rPr lang="en-US" sz="1800" dirty="0"/>
                        <a:t>3.637</a:t>
                      </a:r>
                    </a:p>
                  </a:txBody>
                  <a:tcPr marT="45798" marB="45798"/>
                </a:tc>
                <a:tc>
                  <a:txBody>
                    <a:bodyPr/>
                    <a:lstStyle/>
                    <a:p>
                      <a:pPr algn="ctr"/>
                      <a:r>
                        <a:rPr lang="en-US" sz="1800" dirty="0"/>
                        <a:t>3.921</a:t>
                      </a:r>
                    </a:p>
                  </a:txBody>
                  <a:tcPr marT="45798" marB="45798"/>
                </a:tc>
                <a:extLst>
                  <a:ext uri="{0D108BD9-81ED-4DB2-BD59-A6C34878D82A}">
                    <a16:rowId xmlns:a16="http://schemas.microsoft.com/office/drawing/2014/main" val="10000"/>
                  </a:ext>
                </a:extLst>
              </a:tr>
            </a:tbl>
          </a:graphicData>
        </a:graphic>
      </p:graphicFrame>
      <p:sp>
        <p:nvSpPr>
          <p:cNvPr id="10" name="Title 1"/>
          <p:cNvSpPr txBox="1"/>
          <p:nvPr/>
        </p:nvSpPr>
        <p:spPr bwMode="auto">
          <a:xfrm>
            <a:off x="990600" y="5029200"/>
            <a:ext cx="4114800" cy="476250"/>
          </a:xfrm>
          <a:prstGeom prst="rect">
            <a:avLst/>
          </a:prstGeom>
          <a:noFill/>
          <a:ln w="9525">
            <a:noFill/>
            <a:miter lim="800000"/>
          </a:ln>
        </p:spPr>
        <p:txBody>
          <a:bodyPr lIns="0" rIns="0" bIns="0" anchor="b"/>
          <a:lstStyle/>
          <a:p>
            <a:pPr marR="0" defTabSz="914400">
              <a:buClrTx/>
              <a:buSzTx/>
              <a:buFontTx/>
              <a:buNone/>
              <a:defRPr/>
            </a:pPr>
            <a:r>
              <a:rPr kumimoji="0" lang="en-US" sz="1400" kern="1200" cap="none" spc="0" normalizeH="0" baseline="0" noProof="0" dirty="0" err="1">
                <a:latin typeface="Arial" panose="020B0604020202020204" pitchFamily="34" charset="0"/>
                <a:ea typeface="+mj-ea"/>
                <a:cs typeface="Arial" panose="020B0604020202020204" pitchFamily="34" charset="0"/>
              </a:rPr>
              <a:t>Tentukan</a:t>
            </a:r>
            <a:r>
              <a:rPr kumimoji="0" lang="en-US" sz="1400" kern="1200" cap="none" spc="0" normalizeH="0" baseline="0" noProof="0" dirty="0">
                <a:latin typeface="Arial" panose="020B0604020202020204" pitchFamily="34" charset="0"/>
                <a:ea typeface="+mj-ea"/>
                <a:cs typeface="Arial" panose="020B0604020202020204" pitchFamily="34" charset="0"/>
              </a:rPr>
              <a:t> PDB , PNB, PNN, 2000  dan 2001. Yd </a:t>
            </a:r>
          </a:p>
          <a:p>
            <a:pPr marR="0" defTabSz="914400">
              <a:buClrTx/>
              <a:buSzTx/>
              <a:buFontTx/>
              <a:buNone/>
              <a:defRPr/>
            </a:pPr>
            <a:endParaRPr kumimoji="0" lang="en-US" sz="1400" kern="1200" cap="none" spc="0" normalizeH="0" baseline="0" noProof="0" dirty="0">
              <a:latin typeface="Arial" panose="020B0604020202020204" pitchFamily="34" charset="0"/>
              <a:ea typeface="+mj-ea"/>
              <a:cs typeface="Arial" panose="020B0604020202020204" pitchFamily="34" charset="0"/>
            </a:endParaRPr>
          </a:p>
        </p:txBody>
      </p:sp>
      <p:sp>
        <p:nvSpPr>
          <p:cNvPr id="8" name="Rectangle 2"/>
          <p:cNvSpPr txBox="1">
            <a:spLocks noChangeArrowheads="1"/>
          </p:cNvSpPr>
          <p:nvPr/>
        </p:nvSpPr>
        <p:spPr bwMode="auto">
          <a:xfrm>
            <a:off x="6019800" y="533400"/>
            <a:ext cx="2590800" cy="609600"/>
          </a:xfrm>
          <a:prstGeom prst="rect">
            <a:avLst/>
          </a:prstGeom>
          <a:noFill/>
          <a:ln w="9525">
            <a:noFill/>
            <a:miter lim="800000"/>
          </a:ln>
        </p:spPr>
        <p:txBody>
          <a:bodyPr lIns="0" rIns="0" bIns="0" anchor="b"/>
          <a:lstStyle/>
          <a:p>
            <a:pPr marR="0" defTabSz="914400" eaLnBrk="1" fontAlgn="auto" hangingPunct="1">
              <a:spcAft>
                <a:spcPts val="0"/>
              </a:spcAft>
              <a:buClrTx/>
              <a:buSzTx/>
              <a:buFontTx/>
              <a:buNone/>
              <a:defRPr/>
            </a:pPr>
            <a:r>
              <a:rPr kumimoji="0" lang="en-US" sz="34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Contoh</a:t>
            </a:r>
            <a:r>
              <a:rPr kumimoji="0" lang="en-US" sz="34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 </a:t>
            </a:r>
            <a:r>
              <a:rPr kumimoji="0" lang="en-US" sz="34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Soal</a:t>
            </a:r>
            <a:endParaRPr kumimoji="0" lang="en-US" sz="34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p:txBody>
      </p:sp>
      <p:sp>
        <p:nvSpPr>
          <p:cNvPr id="61494" name="Slide Number Placeholder 11"/>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43</a:t>
            </a:fld>
            <a:endParaRPr lang="en-US" altLang="id-ID" sz="1200" dirty="0">
              <a:solidFill>
                <a:srgbClr val="045C75"/>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
        <p:nvSpPr>
          <p:cNvPr id="5" name="Rectangle 2"/>
          <p:cNvSpPr txBox="1">
            <a:spLocks noChangeArrowheads="1"/>
          </p:cNvSpPr>
          <p:nvPr/>
        </p:nvSpPr>
        <p:spPr bwMode="auto">
          <a:xfrm>
            <a:off x="762000" y="250825"/>
            <a:ext cx="5257800" cy="609600"/>
          </a:xfrm>
          <a:prstGeom prst="rect">
            <a:avLst/>
          </a:prstGeom>
          <a:noFill/>
          <a:ln w="9525">
            <a:noFill/>
            <a:miter lim="800000"/>
          </a:ln>
        </p:spPr>
        <p:txBody>
          <a:bodyPr lIns="0" rIns="0" bIns="0" anchor="b"/>
          <a:lstStyle/>
          <a:p>
            <a:pPr marR="0" defTabSz="914400" eaLnBrk="1" fontAlgn="auto" hangingPunct="1">
              <a:spcAft>
                <a:spcPts val="0"/>
              </a:spcAft>
              <a:buClrTx/>
              <a:buSzTx/>
              <a:buFontTx/>
              <a:buNone/>
              <a:defRPr/>
            </a:pPr>
            <a:r>
              <a:rPr kumimoji="0" lang="en-US" sz="34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Metode</a:t>
            </a:r>
            <a:r>
              <a:rPr kumimoji="0" lang="en-US" sz="34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 </a:t>
            </a:r>
            <a:r>
              <a:rPr kumimoji="0" lang="en-US" sz="34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pengeluaran</a:t>
            </a:r>
            <a:endParaRPr kumimoji="0" lang="en-US" sz="34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p:txBody>
      </p:sp>
      <p:sp>
        <p:nvSpPr>
          <p:cNvPr id="6" name="Rectangle 2"/>
          <p:cNvSpPr txBox="1">
            <a:spLocks noChangeArrowheads="1"/>
          </p:cNvSpPr>
          <p:nvPr/>
        </p:nvSpPr>
        <p:spPr bwMode="auto">
          <a:xfrm>
            <a:off x="574675" y="1295400"/>
            <a:ext cx="4229100" cy="3452813"/>
          </a:xfrm>
          <a:prstGeom prst="rect">
            <a:avLst/>
          </a:prstGeom>
          <a:noFill/>
          <a:ln w="9525">
            <a:noFill/>
            <a:miter lim="800000"/>
          </a:ln>
        </p:spPr>
        <p:txBody>
          <a:bodyPr lIns="0" rIns="0" bIns="0" anchor="b"/>
          <a:lstStyle/>
          <a:p>
            <a:pPr marR="0" defTabSz="914400" eaLnBrk="1" fontAlgn="auto" hangingPunct="1">
              <a:spcAft>
                <a:spcPts val="0"/>
              </a:spcAft>
              <a:buClrTx/>
              <a:buSzTx/>
              <a:buFontTx/>
              <a:buNone/>
              <a:defRPr/>
            </a:pPr>
            <a:r>
              <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Y = C + I + G + </a:t>
            </a:r>
            <a:r>
              <a:rPr kumimoji="0" lang="en-US" sz="20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Nx</a:t>
            </a: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r>
              <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Y= </a:t>
            </a:r>
            <a:r>
              <a:rPr kumimoji="0" lang="en-US" sz="2000" kern="1200" cap="none" spc="0" normalizeH="0" baseline="0" noProof="0" dirty="0">
                <a:latin typeface="Arial" panose="020B0604020202020204" pitchFamily="34" charset="0"/>
                <a:ea typeface="+mn-ea"/>
                <a:cs typeface="Arial" panose="020B0604020202020204" pitchFamily="34" charset="0"/>
              </a:rPr>
              <a:t>10.697 + 3.637+1.776 + (1.444-5.229)</a:t>
            </a: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Y = 12.325</a:t>
            </a: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PNB = PDB + 652 </a:t>
            </a: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         = 12.977</a:t>
            </a: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PNN /NNI = PNB – </a:t>
            </a:r>
            <a:r>
              <a:rPr kumimoji="0" lang="en-US" sz="2000" kern="1200" cap="none" spc="0" normalizeH="0" baseline="0" noProof="0" dirty="0" err="1">
                <a:latin typeface="Arial" panose="020B0604020202020204" pitchFamily="34" charset="0"/>
                <a:ea typeface="+mn-ea"/>
                <a:cs typeface="Arial" panose="020B0604020202020204" pitchFamily="34" charset="0"/>
              </a:rPr>
              <a:t>Penyusutan</a:t>
            </a: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                 = 12.977- 804</a:t>
            </a:r>
          </a:p>
          <a:p>
            <a:pPr marR="0" defTabSz="914400" eaLnBrk="1" fontAlgn="auto" hangingPunct="1">
              <a:spcAft>
                <a:spcPts val="0"/>
              </a:spcAft>
              <a:buClrTx/>
              <a:buSzTx/>
              <a:buFontTx/>
              <a:buNone/>
              <a:defRPr/>
            </a:pPr>
            <a:r>
              <a:rPr kumimoji="0" lang="en-US" sz="2000" kern="1200" cap="none" spc="0" normalizeH="0" baseline="0" noProof="0" dirty="0">
                <a:latin typeface="Arial" panose="020B0604020202020204" pitchFamily="34" charset="0"/>
                <a:ea typeface="+mn-ea"/>
                <a:cs typeface="Arial" panose="020B0604020202020204" pitchFamily="34" charset="0"/>
              </a:rPr>
              <a:t>	      = 12. 173</a:t>
            </a:r>
          </a:p>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p:txBody>
      </p:sp>
      <p:sp>
        <p:nvSpPr>
          <p:cNvPr id="62469" name="TextBox 7"/>
          <p:cNvSpPr txBox="1"/>
          <p:nvPr/>
        </p:nvSpPr>
        <p:spPr>
          <a:xfrm>
            <a:off x="228600" y="3657600"/>
            <a:ext cx="8610600" cy="2179638"/>
          </a:xfrm>
          <a:prstGeom prst="rect">
            <a:avLst/>
          </a:prstGeom>
          <a:noFill/>
          <a:ln w="9525">
            <a:noFill/>
          </a:ln>
        </p:spPr>
        <p:txBody>
          <a:bodyPr>
            <a:spAutoFit/>
          </a:bodyPr>
          <a:lstStyle/>
          <a:p>
            <a:pPr lvl="1" eaLnBrk="1" hangingPunct="1">
              <a:lnSpc>
                <a:spcPct val="200000"/>
              </a:lnSpc>
              <a:buFont typeface="Wingdings 2" panose="05020102010507070707" pitchFamily="18" charset="2"/>
              <a:buNone/>
            </a:pPr>
            <a:r>
              <a:rPr sz="1400" b="1" dirty="0">
                <a:latin typeface="Arial" panose="020B0604020202020204" pitchFamily="34" charset="0"/>
              </a:rPr>
              <a:t>PN ( pendapatan nasional ) </a:t>
            </a:r>
            <a:r>
              <a:rPr sz="1400" dirty="0">
                <a:latin typeface="Arial" panose="020B0604020202020204" pitchFamily="34" charset="0"/>
              </a:rPr>
              <a:t>=  PNN </a:t>
            </a:r>
            <a:r>
              <a:rPr sz="1400" b="1" dirty="0">
                <a:latin typeface="Arial" panose="020B0604020202020204" pitchFamily="34" charset="0"/>
              </a:rPr>
              <a:t>–</a:t>
            </a:r>
            <a:r>
              <a:rPr sz="1400" dirty="0">
                <a:latin typeface="Arial" panose="020B0604020202020204" pitchFamily="34" charset="0"/>
              </a:rPr>
              <a:t> pajak tdk lansung </a:t>
            </a:r>
            <a:r>
              <a:rPr sz="1400" b="1" dirty="0">
                <a:latin typeface="Arial" panose="020B0604020202020204" pitchFamily="34" charset="0"/>
              </a:rPr>
              <a:t>+</a:t>
            </a:r>
            <a:r>
              <a:rPr sz="1400" dirty="0">
                <a:latin typeface="Arial" panose="020B0604020202020204" pitchFamily="34" charset="0"/>
              </a:rPr>
              <a:t> subsidi </a:t>
            </a:r>
          </a:p>
          <a:p>
            <a:pPr lvl="1" eaLnBrk="1" hangingPunct="1">
              <a:lnSpc>
                <a:spcPct val="200000"/>
              </a:lnSpc>
              <a:buFont typeface="Wingdings 2" panose="05020102010507070707" pitchFamily="18" charset="2"/>
              <a:buNone/>
            </a:pPr>
            <a:r>
              <a:rPr sz="1400" b="1" dirty="0">
                <a:latin typeface="Arial" panose="020B0604020202020204" pitchFamily="34" charset="0"/>
              </a:rPr>
              <a:t>Personal income </a:t>
            </a:r>
            <a:r>
              <a:rPr sz="1400" dirty="0">
                <a:latin typeface="Arial" panose="020B0604020202020204" pitchFamily="34" charset="0"/>
              </a:rPr>
              <a:t>= PN </a:t>
            </a:r>
            <a:r>
              <a:rPr sz="1400" b="1" dirty="0">
                <a:latin typeface="Arial" panose="020B0604020202020204" pitchFamily="34" charset="0"/>
              </a:rPr>
              <a:t>–</a:t>
            </a:r>
            <a:r>
              <a:rPr sz="1400" dirty="0">
                <a:latin typeface="Arial" panose="020B0604020202020204" pitchFamily="34" charset="0"/>
              </a:rPr>
              <a:t> laba ditahan </a:t>
            </a:r>
            <a:r>
              <a:rPr sz="1400" b="1" dirty="0">
                <a:latin typeface="Arial" panose="020B0604020202020204" pitchFamily="34" charset="0"/>
              </a:rPr>
              <a:t>–</a:t>
            </a:r>
            <a:r>
              <a:rPr sz="1400" dirty="0">
                <a:latin typeface="Arial" panose="020B0604020202020204" pitchFamily="34" charset="0"/>
              </a:rPr>
              <a:t> Pembayaran asuransi sosial </a:t>
            </a:r>
            <a:r>
              <a:rPr sz="1400" b="1" dirty="0">
                <a:latin typeface="Arial" panose="020B0604020202020204" pitchFamily="34" charset="0"/>
              </a:rPr>
              <a:t>+</a:t>
            </a:r>
            <a:r>
              <a:rPr sz="1400" dirty="0">
                <a:latin typeface="Arial" panose="020B0604020202020204" pitchFamily="34" charset="0"/>
              </a:rPr>
              <a:t> pendapatan </a:t>
            </a:r>
          </a:p>
          <a:p>
            <a:pPr lvl="1" eaLnBrk="1" hangingPunct="1">
              <a:lnSpc>
                <a:spcPct val="200000"/>
              </a:lnSpc>
              <a:buFont typeface="Wingdings 2" panose="05020102010507070707" pitchFamily="18" charset="2"/>
              <a:buNone/>
            </a:pPr>
            <a:r>
              <a:rPr sz="1400" dirty="0">
                <a:latin typeface="Arial" panose="020B0604020202020204" pitchFamily="34" charset="0"/>
              </a:rPr>
              <a:t>                                 bunga  personal dari pemerintah dan konsumen </a:t>
            </a:r>
            <a:r>
              <a:rPr sz="1400" b="1" dirty="0">
                <a:latin typeface="Arial" panose="020B0604020202020204" pitchFamily="34" charset="0"/>
              </a:rPr>
              <a:t>+</a:t>
            </a:r>
            <a:r>
              <a:rPr sz="1400" dirty="0">
                <a:latin typeface="Arial" panose="020B0604020202020204" pitchFamily="34" charset="0"/>
              </a:rPr>
              <a:t> pendapatan </a:t>
            </a:r>
          </a:p>
          <a:p>
            <a:pPr lvl="1" eaLnBrk="1" hangingPunct="1">
              <a:lnSpc>
                <a:spcPct val="200000"/>
              </a:lnSpc>
              <a:buFont typeface="Wingdings 2" panose="05020102010507070707" pitchFamily="18" charset="2"/>
              <a:buNone/>
            </a:pPr>
            <a:r>
              <a:rPr sz="1400" dirty="0">
                <a:latin typeface="Arial" panose="020B0604020202020204" pitchFamily="34" charset="0"/>
              </a:rPr>
              <a:t>                                 bukan balas jasa</a:t>
            </a:r>
          </a:p>
          <a:p>
            <a:pPr lvl="1" eaLnBrk="1" hangingPunct="1">
              <a:lnSpc>
                <a:spcPct val="200000"/>
              </a:lnSpc>
              <a:buFont typeface="Wingdings 2" panose="05020102010507070707" pitchFamily="18" charset="2"/>
              <a:buNone/>
            </a:pPr>
            <a:r>
              <a:rPr sz="1400" b="1" dirty="0">
                <a:latin typeface="Arial" panose="020B0604020202020204" pitchFamily="34" charset="0"/>
              </a:rPr>
              <a:t>Pend. Pers. Disposable </a:t>
            </a:r>
            <a:r>
              <a:rPr sz="1400" dirty="0">
                <a:latin typeface="Arial" panose="020B0604020202020204" pitchFamily="34" charset="0"/>
              </a:rPr>
              <a:t>= PI </a:t>
            </a:r>
            <a:r>
              <a:rPr sz="1400" b="1" dirty="0">
                <a:latin typeface="Arial" panose="020B0604020202020204" pitchFamily="34" charset="0"/>
              </a:rPr>
              <a:t>–</a:t>
            </a:r>
            <a:r>
              <a:rPr sz="1400" dirty="0">
                <a:latin typeface="Arial" panose="020B0604020202020204" pitchFamily="34" charset="0"/>
              </a:rPr>
              <a:t> pajak pendapatan personal (personal taxes)</a:t>
            </a:r>
          </a:p>
        </p:txBody>
      </p:sp>
      <p:sp>
        <p:nvSpPr>
          <p:cNvPr id="9" name="Rectangle 2"/>
          <p:cNvSpPr txBox="1">
            <a:spLocks noChangeArrowheads="1"/>
          </p:cNvSpPr>
          <p:nvPr/>
        </p:nvSpPr>
        <p:spPr bwMode="auto">
          <a:xfrm>
            <a:off x="4814888" y="860425"/>
            <a:ext cx="4229100" cy="6378575"/>
          </a:xfrm>
          <a:prstGeom prst="rect">
            <a:avLst/>
          </a:prstGeom>
          <a:noFill/>
          <a:ln w="9525">
            <a:noFill/>
            <a:miter lim="800000"/>
          </a:ln>
        </p:spPr>
        <p:txBody>
          <a:bodyPr lIns="0" rIns="0" bIns="0" anchor="b"/>
          <a:lstStyle/>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kern="1200" cap="none" spc="0" normalizeH="0" baseline="0" noProof="0" dirty="0">
              <a:latin typeface="Arial" panose="020B0604020202020204" pitchFamily="34" charset="0"/>
              <a:ea typeface="+mn-ea"/>
              <a:cs typeface="Arial" panose="020B0604020202020204" pitchFamily="34" charset="0"/>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r>
              <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PN = </a:t>
            </a:r>
            <a:r>
              <a:rPr kumimoji="0" lang="en-US" sz="2000" b="1" kern="1200" cap="none" spc="0" normalizeH="0" baseline="0" noProof="0" dirty="0">
                <a:effectLst>
                  <a:outerShdw blurRad="38100" dist="38100" dir="2700000" algn="tl">
                    <a:srgbClr val="000000">
                      <a:alpha val="43137"/>
                    </a:srgbClr>
                  </a:outerShdw>
                </a:effectLst>
                <a:latin typeface="+mj-lt"/>
                <a:ea typeface="+mj-ea"/>
                <a:cs typeface="+mj-cs"/>
              </a:rPr>
              <a:t>11.572</a:t>
            </a:r>
          </a:p>
          <a:p>
            <a:pPr marR="0" defTabSz="914400" eaLnBrk="1" fontAlgn="auto" hangingPunct="1">
              <a:spcAft>
                <a:spcPts val="0"/>
              </a:spcAft>
              <a:buClrTx/>
              <a:buSzTx/>
              <a:buFontTx/>
              <a:buNone/>
              <a:defRPr/>
            </a:pPr>
            <a:r>
              <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PI = PN</a:t>
            </a:r>
          </a:p>
          <a:p>
            <a:pPr marR="0" defTabSz="914400" eaLnBrk="1" fontAlgn="auto" hangingPunct="1">
              <a:spcAft>
                <a:spcPts val="0"/>
              </a:spcAft>
              <a:buClrTx/>
              <a:buSzTx/>
              <a:buFontTx/>
              <a:buNone/>
              <a:defRPr/>
            </a:pPr>
            <a:r>
              <a:rPr kumimoji="0" lang="en-US" sz="2000" b="1" kern="1200" cap="none" spc="0" normalizeH="0" baseline="0" noProof="0" dirty="0" err="1">
                <a:solidFill>
                  <a:srgbClr val="FF0000"/>
                </a:solidFill>
                <a:effectLst>
                  <a:outerShdw blurRad="38100" dist="38100" dir="2700000" algn="tl">
                    <a:srgbClr val="000000">
                      <a:alpha val="43137"/>
                    </a:srgbClr>
                  </a:outerShdw>
                </a:effectLst>
                <a:latin typeface="+mj-lt"/>
                <a:ea typeface="+mj-ea"/>
                <a:cs typeface="+mj-cs"/>
              </a:rPr>
              <a:t>Disposibel</a:t>
            </a:r>
            <a:r>
              <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rPr>
              <a:t> income =PN=PI= 11.572 </a:t>
            </a: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a:p>
            <a:pPr marR="0" defTabSz="914400" eaLnBrk="1" fontAlgn="auto" hangingPunct="1">
              <a:spcAft>
                <a:spcPts val="0"/>
              </a:spcAft>
              <a:buClrTx/>
              <a:buSzTx/>
              <a:buFontTx/>
              <a:buNone/>
              <a:defRPr/>
            </a:pPr>
            <a:endParaRPr kumimoji="0" lang="en-US" sz="2000" b="1" kern="1200" cap="none" spc="0" normalizeH="0" baseline="0" noProof="0" dirty="0">
              <a:solidFill>
                <a:srgbClr val="FF0000"/>
              </a:solidFill>
              <a:effectLst>
                <a:outerShdw blurRad="38100" dist="38100" dir="2700000" algn="tl">
                  <a:srgbClr val="000000">
                    <a:alpha val="43137"/>
                  </a:srgbClr>
                </a:outerShdw>
              </a:effectLst>
              <a:latin typeface="+mj-lt"/>
              <a:ea typeface="+mj-ea"/>
              <a:cs typeface="+mj-c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3200400" cy="533400"/>
          </a:xfrm>
        </p:spPr>
        <p:txBody>
          <a:bodyPr vert="horz" wrap="square" lIns="0" tIns="4572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Cara </a:t>
            </a:r>
            <a:r>
              <a:rPr kumimoji="0" lang="en-US" sz="24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perhitungannya</a:t>
            </a:r>
            <a:r>
              <a:rPr kumimoji="0" 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p>
        </p:txBody>
      </p:sp>
      <p:sp>
        <p:nvSpPr>
          <p:cNvPr id="3" name="Content Placeholder 2"/>
          <p:cNvSpPr>
            <a:spLocks noGrp="1"/>
          </p:cNvSpPr>
          <p:nvPr>
            <p:ph idx="1"/>
          </p:nvPr>
        </p:nvSpPr>
        <p:spPr bwMode="auto">
          <a:xfrm>
            <a:off x="457200" y="1143000"/>
            <a:ext cx="8153400" cy="4724400"/>
          </a:xfrm>
          <a:ln>
            <a:solidFill>
              <a:schemeClr val="bg1">
                <a:lumMod val="75000"/>
              </a:schemeClr>
            </a:solidFill>
          </a:ln>
          <a:effectLst/>
          <a:scene3d>
            <a:camera prst="orthographicFront"/>
            <a:lightRig rig="balanced" dir="t"/>
          </a:scene3d>
          <a:sp3d prstMaterial="plastic"/>
        </p:spPr>
        <p:txBody>
          <a:bodyPr vert="horz" wrap="square" lIns="91440" tIns="45720" rIns="91440" bIns="45720" numCol="1" anchor="t" anchorCtr="0" compatLnSpc="1"/>
          <a:lstStyle/>
          <a:p>
            <a:pPr marL="640080" marR="0" lvl="1" indent="-246380" algn="l" defTabSz="914400" rtl="0" eaLnBrk="1" fontAlgn="base" latinLnBrk="0" hangingPunct="1">
              <a:lnSpc>
                <a:spcPct val="200000"/>
              </a:lnSpc>
              <a:spcBef>
                <a:spcPct val="2000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PDB  = C + I + G + (X-M)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PNB  = PDB</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faktor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produksi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domestik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yang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ada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diluar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pembayaran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faktor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luar</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yang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ada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didalam</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negeri</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PNN (</a:t>
            </a:r>
            <a:r>
              <a:rPr kumimoji="0" lang="en-US" sz="16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produk</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nasional</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neto</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PNB </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penyusutan</a:t>
            </a:r>
            <a:endPar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 ( </a:t>
            </a:r>
            <a:r>
              <a:rPr kumimoji="0" lang="en-US" sz="16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pendapatan</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nasional</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 </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PNN </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pajak</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tdk</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lansung</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subsidi</a:t>
            </a:r>
            <a:r>
              <a:rPr kumimoji="0" lang="en-US" sz="16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Personal income </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PN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laba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ditahan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Pembayaran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asuransi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sosial</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bunga</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personal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dari</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pemerintah</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konsumen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bukan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balas</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jasa</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200000"/>
              </a:lnSpc>
              <a:spcBef>
                <a:spcPts val="0"/>
              </a:spcBef>
              <a:spcAft>
                <a:spcPct val="0"/>
              </a:spcAft>
              <a:buClr>
                <a:schemeClr val="accent1"/>
              </a:buClr>
              <a:buSzPct val="85000"/>
              <a:buFont typeface="Wingdings 2" panose="05020102010507070707" pitchFamily="18" charset="2"/>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Pend. Pers. Disposable </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PI </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pajak</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pendapatan</a:t>
            </a:r>
            <a:r>
              <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personal (personal taxes)</a:t>
            </a:r>
          </a:p>
          <a:p>
            <a:pPr marL="640080" marR="0" lvl="1" indent="-246380" algn="l" defTabSz="914400" rtl="0" eaLnBrk="1" fontAlgn="base" latinLnBrk="0" hangingPunct="1">
              <a:lnSpc>
                <a:spcPct val="150000"/>
              </a:lnSpc>
              <a:spcBef>
                <a:spcPts val="0"/>
              </a:spcBef>
              <a:spcAft>
                <a:spcPct val="0"/>
              </a:spcAft>
              <a:buClr>
                <a:schemeClr val="accent1"/>
              </a:buClr>
              <a:buSzPct val="85000"/>
              <a:buFont typeface="Wingdings 2" panose="05020102010507070707" pitchFamily="18" charset="2"/>
              <a:buNone/>
              <a:defRPr/>
            </a:pPr>
            <a:endParaRPr kumimoji="0" lang="en-US" sz="1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640080" marR="0" lvl="1" indent="-246380" algn="l" defTabSz="914400" rtl="0" eaLnBrk="1" fontAlgn="base" latinLnBrk="0" hangingPunct="1">
              <a:lnSpc>
                <a:spcPct val="150000"/>
              </a:lnSpc>
              <a:spcBef>
                <a:spcPts val="0"/>
              </a:spcBef>
              <a:spcAft>
                <a:spcPct val="0"/>
              </a:spcAft>
              <a:buClr>
                <a:schemeClr val="accent1"/>
              </a:buClr>
              <a:buSzPct val="85000"/>
              <a:buFont typeface="Wingdings 2" panose="05020102010507070707" pitchFamily="18" charset="2"/>
              <a:buChar char=""/>
              <a:defRPr/>
            </a:pPr>
            <a:endPar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ooter Placeholder 3"/>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63493" name="Slide Number Placeholder 4"/>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45</a:t>
            </a:fld>
            <a:endParaRPr lang="en-US" altLang="id-ID" sz="1200" dirty="0">
              <a:solidFill>
                <a:srgbClr val="045C75"/>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txBox="1">
            <a:spLocks noGrp="1"/>
          </p:cNvSpPr>
          <p:nvPr>
            <p:ph type="ftr" sz="quarter" idx="11"/>
          </p:nvPr>
        </p:nvSpPr>
        <p:spPr>
          <a:xfrm>
            <a:off x="2667000" y="62484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4" name="Content Placeholder 3"/>
          <p:cNvSpPr>
            <a:spLocks noGrp="1"/>
          </p:cNvSpPr>
          <p:nvPr>
            <p:ph idx="1"/>
          </p:nvPr>
        </p:nvSpPr>
        <p:spPr bwMode="auto">
          <a:xfrm>
            <a:off x="1143000" y="838200"/>
            <a:ext cx="7010400" cy="5334000"/>
          </a:xfrm>
          <a:ln>
            <a:solidFill>
              <a:schemeClr val="bg2">
                <a:lumMod val="50000"/>
              </a:schemeClr>
            </a:solidFill>
          </a:ln>
          <a:effectLst/>
          <a:scene3d>
            <a:camera prst="orthographicFront"/>
            <a:lightRig rig="balanced" dir="t"/>
          </a:scene3d>
          <a:sp3d prstMaterial="plastic"/>
        </p:spPr>
        <p:txBody>
          <a:bodyPr vert="horz" wrap="square" lIns="91440" tIns="45720" rIns="91440" bIns="45720" numCol="1" anchor="t" anchorCtr="0" compatLnSpc="1"/>
          <a:lstStyle/>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defRPr/>
            </a:pPr>
            <a:r>
              <a:rPr kumimoji="0" lang="pt-BR" sz="1600" b="1" i="0" u="none" strike="noStrike" kern="1200" cap="none" spc="0" normalizeH="0" baseline="0" noProof="0" dirty="0">
                <a:ln>
                  <a:noFill/>
                </a:ln>
                <a:solidFill>
                  <a:schemeClr val="tx1"/>
                </a:solidFill>
                <a:effectLst/>
                <a:uLnTx/>
                <a:uFillTx/>
                <a:latin typeface="+mn-lt"/>
                <a:ea typeface="+mn-ea"/>
                <a:cs typeface="+mn-cs"/>
              </a:rPr>
              <a:t>Data pendapatan nasional suatu negara (miliar rupiah) adalah sbb:</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endParaRPr kumimoji="0" lang="pt-BR"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pt-BR" sz="1600" b="1" i="0" u="none" strike="noStrike" kern="1200" cap="none" spc="0" normalizeH="0" baseline="0" noProof="0" dirty="0">
                <a:ln>
                  <a:noFill/>
                </a:ln>
                <a:solidFill>
                  <a:schemeClr val="tx1"/>
                </a:solidFill>
                <a:effectLst/>
                <a:uLnTx/>
                <a:uFillTx/>
                <a:latin typeface="+mn-lt"/>
                <a:ea typeface="+mn-ea"/>
                <a:cs typeface="+mn-cs"/>
              </a:rPr>
              <a:t> </a:t>
            </a:r>
            <a:r>
              <a:rPr kumimoji="0" lang="pt-BR" sz="1600" b="0" i="0" u="none" strike="noStrike" kern="1200" cap="none" spc="0" normalizeH="0" baseline="0" noProof="0" dirty="0">
                <a:ln>
                  <a:noFill/>
                </a:ln>
                <a:solidFill>
                  <a:schemeClr val="tx1"/>
                </a:solidFill>
                <a:effectLst/>
                <a:uLnTx/>
                <a:uFillTx/>
                <a:latin typeface="+mn-lt"/>
                <a:ea typeface="+mn-ea"/>
                <a:cs typeface="+mn-cs"/>
              </a:rPr>
              <a:t>a. Investasi Domestik Bruto				</a:t>
            </a:r>
            <a:r>
              <a:rPr kumimoji="0" lang="pt-BR" sz="1600" b="1" i="0" u="none" strike="noStrike" kern="1200" cap="none" spc="0" normalizeH="0" baseline="0" noProof="0" dirty="0">
                <a:ln>
                  <a:noFill/>
                </a:ln>
                <a:solidFill>
                  <a:schemeClr val="tx1"/>
                </a:solidFill>
                <a:effectLst/>
                <a:uLnTx/>
                <a:uFillTx/>
                <a:latin typeface="+mn-lt"/>
                <a:ea typeface="+mn-ea"/>
                <a:cs typeface="+mn-cs"/>
              </a:rPr>
              <a:t>   202,4</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pt-BR" sz="1600" b="0" i="0" u="none" strike="noStrike" kern="1200" cap="none" spc="0" normalizeH="0" baseline="0" noProof="0" dirty="0">
                <a:ln>
                  <a:noFill/>
                </a:ln>
                <a:solidFill>
                  <a:schemeClr val="tx1"/>
                </a:solidFill>
                <a:effectLst/>
                <a:uLnTx/>
                <a:uFillTx/>
                <a:latin typeface="+mn-lt"/>
                <a:ea typeface="+mn-ea"/>
                <a:cs typeface="+mn-cs"/>
              </a:rPr>
              <a:t>b. Pajak Pribadi					</a:t>
            </a:r>
            <a:r>
              <a:rPr kumimoji="0" lang="pt-BR" sz="1600" b="1" i="0" u="none" strike="noStrike" kern="1200" cap="none" spc="0" normalizeH="0" baseline="0" noProof="0" dirty="0">
                <a:ln>
                  <a:noFill/>
                </a:ln>
                <a:solidFill>
                  <a:schemeClr val="tx1"/>
                </a:solidFill>
                <a:effectLst/>
                <a:uLnTx/>
                <a:uFillTx/>
                <a:latin typeface="+mn-lt"/>
                <a:ea typeface="+mn-ea"/>
                <a:cs typeface="+mn-cs"/>
              </a:rPr>
              <a:t>   134.2</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pt-BR" sz="1600" b="0" i="0" u="none" strike="noStrike" kern="1200" cap="none" spc="0" normalizeH="0" baseline="0" noProof="0" dirty="0">
                <a:ln>
                  <a:noFill/>
                </a:ln>
                <a:solidFill>
                  <a:schemeClr val="tx1"/>
                </a:solidFill>
                <a:effectLst/>
                <a:uLnTx/>
                <a:uFillTx/>
                <a:latin typeface="+mn-lt"/>
                <a:ea typeface="+mn-ea"/>
                <a:cs typeface="+mn-cs"/>
              </a:rPr>
              <a:t>c. Ekspor 					</a:t>
            </a:r>
            <a:r>
              <a:rPr kumimoji="0" lang="pt-BR" sz="1600" b="1" i="0" u="none" strike="noStrike" kern="1200" cap="none" spc="0" normalizeH="0" baseline="0" noProof="0" dirty="0">
                <a:ln>
                  <a:noFill/>
                </a:ln>
                <a:solidFill>
                  <a:schemeClr val="tx1"/>
                </a:solidFill>
                <a:effectLst/>
                <a:uLnTx/>
                <a:uFillTx/>
                <a:latin typeface="+mn-lt"/>
                <a:ea typeface="+mn-ea"/>
                <a:cs typeface="+mn-cs"/>
              </a:rPr>
              <a:t>   108.0</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pt-BR" sz="1600" b="0" i="0" u="none" strike="noStrike" kern="1200" cap="none" spc="0" normalizeH="0" baseline="0" noProof="0" dirty="0">
                <a:ln>
                  <a:noFill/>
                </a:ln>
                <a:solidFill>
                  <a:schemeClr val="tx1"/>
                </a:solidFill>
                <a:effectLst/>
                <a:highlight>
                  <a:srgbClr val="FFFF00"/>
                </a:highlight>
                <a:uLnTx/>
                <a:uFillTx/>
                <a:latin typeface="+mn-lt"/>
                <a:ea typeface="+mn-ea"/>
                <a:cs typeface="+mn-cs"/>
              </a:rPr>
              <a:t>d. Pendapatan Nasional				</a:t>
            </a:r>
            <a:r>
              <a:rPr kumimoji="0" lang="pt-BR" sz="1600" b="1" i="0" u="none" strike="noStrike" kern="1200" cap="none" spc="0" normalizeH="0" baseline="0" noProof="0" dirty="0">
                <a:ln>
                  <a:noFill/>
                </a:ln>
                <a:solidFill>
                  <a:schemeClr val="tx1"/>
                </a:solidFill>
                <a:effectLst/>
                <a:highlight>
                  <a:srgbClr val="FFFF00"/>
                </a:highlight>
                <a:uLnTx/>
                <a:uFillTx/>
                <a:latin typeface="+mn-lt"/>
                <a:ea typeface="+mn-ea"/>
                <a:cs typeface="+mn-cs"/>
              </a:rPr>
              <a:t>1.503.2</a:t>
            </a:r>
            <a:endParaRPr kumimoji="0" lang="en-US" sz="16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pt-BR" sz="1600" b="0" i="0" u="none" strike="noStrike" kern="1200" cap="none" spc="0" normalizeH="0" baseline="0" noProof="0" dirty="0">
                <a:ln>
                  <a:noFill/>
                </a:ln>
                <a:solidFill>
                  <a:schemeClr val="tx1"/>
                </a:solidFill>
                <a:effectLst/>
                <a:uLnTx/>
                <a:uFillTx/>
                <a:latin typeface="+mn-lt"/>
                <a:ea typeface="+mn-ea"/>
                <a:cs typeface="+mn-cs"/>
              </a:rPr>
              <a:t>e. Bunga yang dibayar konsumen		</a:t>
            </a:r>
            <a:r>
              <a:rPr kumimoji="0" lang="pt-BR" sz="1600" b="1" i="0" u="none" strike="noStrike" kern="1200" cap="none" spc="0" normalizeH="0" baseline="0" noProof="0" dirty="0">
                <a:ln>
                  <a:noFill/>
                </a:ln>
                <a:solidFill>
                  <a:schemeClr val="tx1"/>
                </a:solidFill>
                <a:effectLst/>
                <a:uLnTx/>
                <a:uFillTx/>
                <a:latin typeface="+mn-lt"/>
                <a:ea typeface="+mn-ea"/>
                <a:cs typeface="+mn-cs"/>
              </a:rPr>
              <a:t>                      27.0</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f.  </a:t>
            </a:r>
            <a:r>
              <a:rPr kumimoji="0" lang="en-US" sz="1600" b="0" i="0" u="none" strike="noStrike" kern="1200" cap="none" spc="0" normalizeH="0" baseline="0" noProof="0" dirty="0" err="1">
                <a:ln>
                  <a:noFill/>
                </a:ln>
                <a:solidFill>
                  <a:schemeClr val="tx1"/>
                </a:solidFill>
                <a:effectLst/>
                <a:uLnTx/>
                <a:uFillTx/>
                <a:latin typeface="+mn-lt"/>
                <a:ea typeface="+mn-ea"/>
                <a:cs typeface="+mn-cs"/>
              </a:rPr>
              <a:t>Paja</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tidak</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langsung</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1" i="0" u="none" strike="noStrike" kern="1200" cap="none" spc="0" normalizeH="0" baseline="0" noProof="0" dirty="0">
                <a:ln>
                  <a:noFill/>
                </a:ln>
                <a:solidFill>
                  <a:schemeClr val="tx1"/>
                </a:solidFill>
                <a:effectLst/>
                <a:uLnTx/>
                <a:uFillTx/>
                <a:latin typeface="+mn-lt"/>
                <a:ea typeface="+mn-ea"/>
                <a:cs typeface="+mn-cs"/>
              </a:rPr>
              <a:t>   182.8</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g. </a:t>
            </a:r>
            <a:r>
              <a:rPr kumimoji="0" lang="en-US" sz="1600" b="0" i="0" u="none" strike="noStrike" kern="1200" cap="none" spc="0" normalizeH="0" baseline="0" noProof="0" dirty="0" err="1">
                <a:ln>
                  <a:noFill/>
                </a:ln>
                <a:solidFill>
                  <a:schemeClr val="tx1"/>
                </a:solidFill>
                <a:effectLst/>
                <a:uLnTx/>
                <a:uFillTx/>
                <a:latin typeface="+mn-lt"/>
                <a:ea typeface="+mn-ea"/>
                <a:cs typeface="+mn-cs"/>
              </a:rPr>
              <a:t>Laba</a:t>
            </a:r>
            <a:r>
              <a:rPr kumimoji="0" lang="en-US" sz="1600" b="0" i="0" u="none" strike="noStrike" kern="1200" cap="none" spc="0" normalizeH="0" baseline="0" noProof="0" dirty="0">
                <a:ln>
                  <a:noFill/>
                </a:ln>
                <a:solidFill>
                  <a:schemeClr val="tx1"/>
                </a:solidFill>
                <a:effectLst/>
                <a:uLnTx/>
                <a:uFillTx/>
                <a:latin typeface="+mn-lt"/>
                <a:ea typeface="+mn-ea"/>
                <a:cs typeface="+mn-cs"/>
              </a:rPr>
              <a:t> yang </a:t>
            </a:r>
            <a:r>
              <a:rPr kumimoji="0" lang="en-US" sz="1600" b="0" i="0" u="none" strike="noStrike" kern="1200" cap="none" spc="0" normalizeH="0" baseline="0" noProof="0" dirty="0" err="1">
                <a:ln>
                  <a:noFill/>
                </a:ln>
                <a:solidFill>
                  <a:schemeClr val="tx1"/>
                </a:solidFill>
                <a:effectLst/>
                <a:uLnTx/>
                <a:uFillTx/>
                <a:latin typeface="+mn-lt"/>
                <a:ea typeface="+mn-ea"/>
                <a:cs typeface="+mn-cs"/>
              </a:rPr>
              <a:t>ditahan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1" i="0" u="none" strike="noStrike" kern="1200" cap="none" spc="0" normalizeH="0" baseline="0" noProof="0" dirty="0">
                <a:ln>
                  <a:noFill/>
                </a:ln>
                <a:solidFill>
                  <a:schemeClr val="tx1"/>
                </a:solidFill>
                <a:effectLst/>
                <a:uLnTx/>
                <a:uFillTx/>
                <a:latin typeface="+mn-lt"/>
                <a:ea typeface="+mn-ea"/>
                <a:cs typeface="+mn-cs"/>
              </a:rPr>
              <a:t>81.0</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h. </a:t>
            </a:r>
            <a:r>
              <a:rPr kumimoji="0" lang="en-US" sz="16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pribadi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1" i="0" u="none" strike="noStrike" kern="1200" cap="none" spc="0" normalizeH="0" baseline="0" noProof="0" dirty="0">
                <a:ln>
                  <a:noFill/>
                </a:ln>
                <a:solidFill>
                  <a:schemeClr val="tx1"/>
                </a:solidFill>
                <a:effectLst/>
                <a:uLnTx/>
                <a:uFillTx/>
                <a:latin typeface="+mn-lt"/>
                <a:ea typeface="+mn-ea"/>
                <a:cs typeface="+mn-cs"/>
              </a:rPr>
              <a:t>                   1.512.2</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i</a:t>
            </a:r>
            <a:r>
              <a:rPr kumimoji="0" lang="en-US" sz="1600" b="0" i="0" u="none" strike="noStrike" kern="1200" cap="none" spc="0" normalizeH="0" baseline="0" noProof="0" dirty="0">
                <a:ln>
                  <a:noFill/>
                </a:ln>
                <a:solidFill>
                  <a:schemeClr val="tx1"/>
                </a:solidFill>
                <a:effectLst/>
                <a:uLnTx/>
                <a:uFillTx/>
                <a:latin typeface="+mn-lt"/>
                <a:ea typeface="+mn-ea"/>
                <a:cs typeface="+mn-cs"/>
              </a:rPr>
              <a:t>.  import 					</a:t>
            </a:r>
            <a:r>
              <a:rPr kumimoji="0" lang="en-US" sz="1600" b="1" i="0" u="none" strike="noStrike" kern="1200" cap="none" spc="0" normalizeH="0" baseline="0" noProof="0" dirty="0">
                <a:ln>
                  <a:noFill/>
                </a:ln>
                <a:solidFill>
                  <a:schemeClr val="tx1"/>
                </a:solidFill>
                <a:effectLst/>
                <a:uLnTx/>
                <a:uFillTx/>
                <a:latin typeface="+mn-lt"/>
                <a:ea typeface="+mn-ea"/>
                <a:cs typeface="+mn-cs"/>
              </a:rPr>
              <a:t>    75.6</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j. </a:t>
            </a:r>
            <a:r>
              <a:rPr kumimoji="0" lang="en-US" sz="1600" b="0" i="0" u="none" strike="noStrike" kern="1200" cap="none" spc="0" normalizeH="0" baseline="0" noProof="0" dirty="0" err="1">
                <a:ln>
                  <a:noFill/>
                </a:ln>
                <a:solidFill>
                  <a:schemeClr val="tx1"/>
                </a:solidFill>
                <a:effectLst/>
                <a:uLnTx/>
                <a:uFillTx/>
                <a:latin typeface="+mn-lt"/>
                <a:ea typeface="+mn-ea"/>
                <a:cs typeface="+mn-cs"/>
              </a:rPr>
              <a:t>Investasi</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Domestik</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Netto</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1" i="0" u="none" strike="noStrike" kern="1200" cap="none" spc="0" normalizeH="0" baseline="0" noProof="0" dirty="0">
                <a:ln>
                  <a:noFill/>
                </a:ln>
                <a:solidFill>
                  <a:schemeClr val="tx1"/>
                </a:solidFill>
                <a:effectLst/>
                <a:uLnTx/>
                <a:uFillTx/>
                <a:latin typeface="+mn-lt"/>
                <a:ea typeface="+mn-ea"/>
                <a:cs typeface="+mn-cs"/>
              </a:rPr>
              <a:t>   178.2</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s-ES" sz="1600" b="0" i="0" u="none" strike="noStrike" kern="1200" cap="none" spc="0" normalizeH="0" baseline="0" noProof="0" dirty="0" err="1">
                <a:ln>
                  <a:noFill/>
                </a:ln>
                <a:solidFill>
                  <a:schemeClr val="tx1"/>
                </a:solidFill>
                <a:effectLst/>
                <a:uLnTx/>
                <a:uFillTx/>
                <a:latin typeface="+mn-lt"/>
                <a:ea typeface="+mn-ea"/>
                <a:cs typeface="+mn-cs"/>
              </a:rPr>
              <a:t>k.Tabungan</a:t>
            </a:r>
            <a:r>
              <a:rPr kumimoji="0" lang="es-ES" sz="1600" b="0" i="0" u="none" strike="noStrike" kern="1200" cap="none" spc="0" normalizeH="0" baseline="0" noProof="0" dirty="0">
                <a:ln>
                  <a:noFill/>
                </a:ln>
                <a:solidFill>
                  <a:schemeClr val="tx1"/>
                </a:solidFill>
                <a:effectLst/>
                <a:uLnTx/>
                <a:uFillTx/>
                <a:latin typeface="+mn-lt"/>
                <a:ea typeface="+mn-ea"/>
                <a:cs typeface="+mn-cs"/>
              </a:rPr>
              <a:t> </a:t>
            </a:r>
            <a:r>
              <a:rPr kumimoji="0" lang="es-ES" sz="1600" b="0" i="0" u="none" strike="noStrike" kern="1200" cap="none" spc="0" normalizeH="0" baseline="0" noProof="0" dirty="0" err="1">
                <a:ln>
                  <a:noFill/>
                </a:ln>
                <a:solidFill>
                  <a:schemeClr val="tx1"/>
                </a:solidFill>
                <a:effectLst/>
                <a:uLnTx/>
                <a:uFillTx/>
                <a:latin typeface="+mn-lt"/>
                <a:ea typeface="+mn-ea"/>
                <a:cs typeface="+mn-cs"/>
              </a:rPr>
              <a:t>pribadi</a:t>
            </a:r>
            <a:r>
              <a:rPr kumimoji="0" lang="es-ES" sz="1600" b="0" i="0" u="none" strike="noStrike" kern="1200" cap="none" spc="0" normalizeH="0" baseline="0" noProof="0" dirty="0">
                <a:ln>
                  <a:noFill/>
                </a:ln>
                <a:solidFill>
                  <a:schemeClr val="tx1"/>
                </a:solidFill>
                <a:effectLst/>
                <a:uLnTx/>
                <a:uFillTx/>
                <a:latin typeface="+mn-lt"/>
                <a:ea typeface="+mn-ea"/>
                <a:cs typeface="+mn-cs"/>
              </a:rPr>
              <a:t>				    </a:t>
            </a:r>
            <a:r>
              <a:rPr kumimoji="0" lang="es-ES" sz="1600" b="1" i="0" u="none" strike="noStrike" kern="1200" cap="none" spc="0" normalizeH="0" baseline="0" noProof="0" dirty="0">
                <a:ln>
                  <a:noFill/>
                </a:ln>
                <a:solidFill>
                  <a:schemeClr val="tx1"/>
                </a:solidFill>
                <a:effectLst/>
                <a:uLnTx/>
                <a:uFillTx/>
                <a:latin typeface="+mn-lt"/>
                <a:ea typeface="+mn-ea"/>
                <a:cs typeface="+mn-cs"/>
              </a:rPr>
              <a:t>54.0		</a:t>
            </a:r>
            <a:endParaRPr kumimoji="0" lang="en-US" sz="1600" b="1" i="0" u="none" strike="noStrike" kern="1200" cap="none" spc="0" normalizeH="0" baseline="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s-ES" sz="1600" b="1" i="0" u="none" strike="noStrike" kern="1200" cap="none" spc="0" normalizeH="0" baseline="0" noProof="0" dirty="0">
                <a:ln>
                  <a:noFill/>
                </a:ln>
                <a:solidFill>
                  <a:schemeClr val="tx1"/>
                </a:solidFill>
                <a:effectLst/>
                <a:uLnTx/>
                <a:uFillTx/>
                <a:latin typeface="+mn-lt"/>
                <a:ea typeface="+mn-ea"/>
                <a:cs typeface="+mn-cs"/>
              </a:rPr>
              <a:t> </a:t>
            </a:r>
            <a:r>
              <a:rPr kumimoji="0" lang="es-ES" sz="1600" b="1" i="0" u="none" strike="noStrike" kern="1200" cap="none" spc="0" normalizeH="0" baseline="0" noProof="0" dirty="0" err="1">
                <a:ln>
                  <a:noFill/>
                </a:ln>
                <a:solidFill>
                  <a:schemeClr val="tx1"/>
                </a:solidFill>
                <a:effectLst/>
                <a:uLnTx/>
                <a:uFillTx/>
                <a:latin typeface="+mn-lt"/>
                <a:ea typeface="+mn-ea"/>
                <a:cs typeface="+mn-cs"/>
              </a:rPr>
              <a:t>Tentukanlah</a:t>
            </a:r>
            <a:r>
              <a:rPr kumimoji="0" lang="es-ES" sz="1600" b="1" i="0" u="none" strike="noStrike" kern="1200" cap="none" spc="0" normalizeH="0" baseline="0" noProof="0" dirty="0">
                <a:ln>
                  <a:noFill/>
                </a:ln>
                <a:solidFill>
                  <a:schemeClr val="tx1"/>
                </a:solidFill>
                <a:effectLst/>
                <a:uLnTx/>
                <a:uFillTx/>
                <a:latin typeface="+mn-lt"/>
                <a:ea typeface="+mn-ea"/>
                <a:cs typeface="+mn-cs"/>
              </a:rPr>
              <a:t> :</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s-ES" sz="1600" b="0" i="0" u="none" strike="noStrike" kern="1200" cap="none" spc="0" normalizeH="0" baseline="0" noProof="0" dirty="0">
                <a:ln>
                  <a:noFill/>
                </a:ln>
                <a:solidFill>
                  <a:schemeClr val="tx1"/>
                </a:solidFill>
                <a:effectLst/>
                <a:uLnTx/>
                <a:uFillTx/>
                <a:latin typeface="+mn-lt"/>
                <a:ea typeface="+mn-ea"/>
                <a:cs typeface="+mn-cs"/>
              </a:rPr>
              <a:t>GNP, Yd, dan </a:t>
            </a:r>
            <a:r>
              <a:rPr kumimoji="0" lang="es-ES" sz="1600" b="0" i="0" u="none" strike="noStrike" kern="1200" cap="none" spc="0" normalizeH="0" baseline="0" noProof="0" dirty="0" err="1">
                <a:ln>
                  <a:noFill/>
                </a:ln>
                <a:solidFill>
                  <a:schemeClr val="tx1"/>
                </a:solidFill>
                <a:effectLst/>
                <a:uLnTx/>
                <a:uFillTx/>
                <a:latin typeface="+mn-lt"/>
                <a:ea typeface="+mn-ea"/>
                <a:cs typeface="+mn-cs"/>
              </a:rPr>
              <a:t>pengeluaran</a:t>
            </a:r>
            <a:r>
              <a:rPr kumimoji="0" lang="es-ES" sz="1600" b="0" i="0" u="none" strike="noStrike" kern="1200" cap="none" spc="0" normalizeH="0" baseline="0" noProof="0" dirty="0">
                <a:ln>
                  <a:noFill/>
                </a:ln>
                <a:solidFill>
                  <a:schemeClr val="tx1"/>
                </a:solidFill>
                <a:effectLst/>
                <a:uLnTx/>
                <a:uFillTx/>
                <a:latin typeface="+mn-lt"/>
                <a:ea typeface="+mn-ea"/>
                <a:cs typeface="+mn-cs"/>
              </a:rPr>
              <a:t> </a:t>
            </a:r>
            <a:r>
              <a:rPr kumimoji="0" lang="es-ES" sz="1600" b="0" i="0" u="none" strike="noStrike" kern="1200" cap="none" spc="0" normalizeH="0" baseline="0" noProof="0" dirty="0" err="1">
                <a:ln>
                  <a:noFill/>
                </a:ln>
                <a:solidFill>
                  <a:schemeClr val="tx1"/>
                </a:solidFill>
                <a:effectLst/>
                <a:uLnTx/>
                <a:uFillTx/>
                <a:latin typeface="+mn-lt"/>
                <a:ea typeface="+mn-ea"/>
                <a:cs typeface="+mn-cs"/>
              </a:rPr>
              <a:t>pemerintah</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s-ES" sz="1600" b="0" i="0" u="none" strike="noStrike" kern="1200" cap="none" spc="0" normalizeH="0" baseline="0" noProof="0" dirty="0" err="1">
                <a:ln>
                  <a:noFill/>
                </a:ln>
                <a:solidFill>
                  <a:schemeClr val="tx1"/>
                </a:solidFill>
                <a:effectLst/>
                <a:uLnTx/>
                <a:uFillTx/>
                <a:latin typeface="+mn-lt"/>
                <a:ea typeface="+mn-ea"/>
                <a:cs typeface="+mn-cs"/>
              </a:rPr>
              <a:t>Pendekatan</a:t>
            </a:r>
            <a:r>
              <a:rPr kumimoji="0" lang="es-ES" sz="1600" b="0" i="0" u="none" strike="noStrike" kern="1200" cap="none" spc="0" normalizeH="0" baseline="0" noProof="0" dirty="0">
                <a:ln>
                  <a:noFill/>
                </a:ln>
                <a:solidFill>
                  <a:schemeClr val="tx1"/>
                </a:solidFill>
                <a:effectLst/>
                <a:uLnTx/>
                <a:uFillTx/>
                <a:latin typeface="+mn-lt"/>
                <a:ea typeface="+mn-ea"/>
                <a:cs typeface="+mn-cs"/>
              </a:rPr>
              <a:t> </a:t>
            </a:r>
            <a:r>
              <a:rPr kumimoji="0" lang="es-ES" sz="1600" b="0" i="0" u="none" strike="noStrike" kern="1200" cap="none" spc="0" normalizeH="0" baseline="0" noProof="0" dirty="0" err="1">
                <a:ln>
                  <a:noFill/>
                </a:ln>
                <a:solidFill>
                  <a:schemeClr val="tx1"/>
                </a:solidFill>
                <a:effectLst/>
                <a:uLnTx/>
                <a:uFillTx/>
                <a:latin typeface="+mn-lt"/>
                <a:ea typeface="+mn-ea"/>
                <a:cs typeface="+mn-cs"/>
              </a:rPr>
              <a:t>apa</a:t>
            </a:r>
            <a:r>
              <a:rPr kumimoji="0" lang="es-ES" sz="1600" b="0" i="0" u="none" strike="noStrike" kern="1200" cap="none" spc="0" normalizeH="0" baseline="0" noProof="0" dirty="0">
                <a:ln>
                  <a:noFill/>
                </a:ln>
                <a:solidFill>
                  <a:schemeClr val="tx1"/>
                </a:solidFill>
                <a:effectLst/>
                <a:uLnTx/>
                <a:uFillTx/>
                <a:latin typeface="+mn-lt"/>
                <a:ea typeface="+mn-ea"/>
                <a:cs typeface="+mn-cs"/>
              </a:rPr>
              <a:t> yang </a:t>
            </a:r>
            <a:r>
              <a:rPr kumimoji="0" lang="es-ES" sz="1600" b="0" i="0" u="none" strike="noStrike" kern="1200" cap="none" spc="0" normalizeH="0" baseline="0" noProof="0" dirty="0" err="1">
                <a:ln>
                  <a:noFill/>
                </a:ln>
                <a:solidFill>
                  <a:schemeClr val="tx1"/>
                </a:solidFill>
                <a:effectLst/>
                <a:uLnTx/>
                <a:uFillTx/>
                <a:latin typeface="+mn-lt"/>
                <a:ea typeface="+mn-ea"/>
                <a:cs typeface="+mn-cs"/>
              </a:rPr>
              <a:t>digunakan</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600" b="0" i="0" u="none" strike="noStrike" kern="1200" cap="none" spc="0" normalizeH="0" baseline="0" noProof="0" dirty="0" err="1">
                <a:ln>
                  <a:noFill/>
                </a:ln>
                <a:solidFill>
                  <a:schemeClr val="tx1"/>
                </a:solidFill>
                <a:effectLst/>
                <a:uLnTx/>
                <a:uFillTx/>
                <a:latin typeface="+mn-lt"/>
                <a:ea typeface="+mn-ea"/>
                <a:cs typeface="+mn-cs"/>
              </a:rPr>
              <a:t>Apa</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kesimpulan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saudara</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dengan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hitungan</a:t>
            </a:r>
            <a:r>
              <a:rPr kumimoji="0" lang="en-US" sz="1600" b="0" i="0" u="none" strike="noStrike" kern="1200" cap="none" spc="0" normalizeH="0" baseline="0" noProof="0" dirty="0">
                <a:ln>
                  <a:noFill/>
                </a:ln>
                <a:solidFill>
                  <a:schemeClr val="tx1"/>
                </a:solidFill>
                <a:effectLst/>
                <a:uLnTx/>
                <a:uFillTx/>
                <a:latin typeface="+mn-lt"/>
                <a:ea typeface="+mn-ea"/>
                <a:cs typeface="+mn-cs"/>
              </a:rPr>
              <a:t> </a:t>
            </a:r>
            <a:r>
              <a:rPr kumimoji="0" lang="en-US" sz="1600" b="0" i="0" u="none" strike="noStrike" kern="1200" cap="none" spc="0" normalizeH="0" baseline="0" noProof="0" dirty="0" err="1">
                <a:ln>
                  <a:noFill/>
                </a:ln>
                <a:solidFill>
                  <a:schemeClr val="tx1"/>
                </a:solidFill>
                <a:effectLst/>
                <a:uLnTx/>
                <a:uFillTx/>
                <a:latin typeface="+mn-lt"/>
                <a:ea typeface="+mn-ea"/>
                <a:cs typeface="+mn-cs"/>
              </a:rPr>
              <a:t>tersebut</a:t>
            </a:r>
            <a:r>
              <a:rPr kumimoji="0" lang="en-US" sz="1600" b="0" i="0" u="none" strike="noStrike" kern="1200" cap="none" spc="0" normalizeH="0" baseline="0" noProof="0" dirty="0">
                <a:ln>
                  <a:noFill/>
                </a:ln>
                <a:solidFill>
                  <a:schemeClr val="tx1"/>
                </a:solidFill>
                <a:effectLst/>
                <a:uLnTx/>
                <a:uFillTx/>
                <a:latin typeface="+mn-lt"/>
                <a:ea typeface="+mn-ea"/>
                <a:cs typeface="+mn-cs"/>
              </a:rPr>
              <a:t>.</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2"/>
          <p:cNvSpPr>
            <a:spLocks noGrp="1" noChangeArrowheads="1"/>
          </p:cNvSpPr>
          <p:nvPr>
            <p:ph type="title"/>
          </p:nvPr>
        </p:nvSpPr>
        <p:spPr>
          <a:xfrm>
            <a:off x="533400" y="228600"/>
            <a:ext cx="2590800" cy="609600"/>
          </a:xfrm>
        </p:spPr>
        <p:txBody>
          <a:bodyPr vert="horz" wrap="square" lIns="0" tIns="45720" rIns="0" bIns="0" numCol="1" anchor="b" anchorCtr="0" compatLnSpc="1"/>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Contoh</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soal</a:t>
            </a:r>
            <a:endPar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64517" name="Slide Number Placeholder 5"/>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46</a:t>
            </a:fld>
            <a:endParaRPr lang="en-US" altLang="id-ID" sz="1200" dirty="0">
              <a:solidFill>
                <a:srgbClr val="045C75"/>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57200" y="990600"/>
            <a:ext cx="8229600" cy="4876800"/>
          </a:xfrm>
          <a:ln/>
          <a:effectLst/>
          <a:scene3d>
            <a:camera prst="orthographicFront"/>
            <a:lightRig rig="balanced" dir="t"/>
          </a:scene3d>
          <a:sp3d prstMaterial="plastic"/>
        </p:spPr>
        <p:txBody>
          <a:bodyPr vert="horz" wrap="square" lIns="91440" tIns="45720" rIns="91440" bIns="45720" numCol="1" anchor="t" anchorCtr="0" compatLnSpc="1"/>
          <a:lstStyle/>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 ( </a:t>
            </a:r>
            <a:r>
              <a:rPr kumimoji="0" lang="en-US" sz="18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pendapatan</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nasional</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 </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PNN </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pajak</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tdk</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lansung</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subsidi</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1503,2 = PNN - </a:t>
            </a:r>
            <a:r>
              <a:rPr kumimoji="0" lang="en-US" sz="1800" b="1" i="0" u="none" strike="noStrike" kern="1200" cap="none" spc="0" normalizeH="0" baseline="0" noProof="0" dirty="0">
                <a:ln>
                  <a:noFill/>
                </a:ln>
                <a:solidFill>
                  <a:schemeClr val="tx1"/>
                </a:solidFill>
                <a:effectLst/>
                <a:uLnTx/>
                <a:uFillTx/>
                <a:latin typeface="+mn-lt"/>
                <a:ea typeface="+mn-ea"/>
                <a:cs typeface="+mn-cs"/>
              </a:rPr>
              <a:t> 182.8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PNN = 1503,2 + 182.8</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PNN =  1.686</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endPar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PNN (</a:t>
            </a:r>
            <a:r>
              <a:rPr kumimoji="0" lang="en-US" sz="18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produk</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nasional</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neto</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PNB </a:t>
            </a: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penyusutan</a:t>
            </a:r>
            <a:endPar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1"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1.686 = PNB -  (</a:t>
            </a:r>
            <a:r>
              <a:rPr kumimoji="0" lang="pt-BR" sz="1800" b="0" i="0" u="none" strike="noStrike" kern="1200" cap="none" spc="0" normalizeH="0" baseline="0" noProof="0" dirty="0">
                <a:ln>
                  <a:noFill/>
                </a:ln>
                <a:solidFill>
                  <a:schemeClr val="tx1"/>
                </a:solidFill>
                <a:effectLst/>
                <a:uLnTx/>
                <a:uFillTx/>
                <a:latin typeface="+mn-lt"/>
                <a:ea typeface="+mn-ea"/>
                <a:cs typeface="+mn-cs"/>
              </a:rPr>
              <a:t>Investasi Domestik Bruto -</a:t>
            </a:r>
            <a:r>
              <a:rPr kumimoji="0" lang="en-US" sz="1800" b="0" i="0" u="none" strike="noStrike" kern="1200" cap="none" spc="0" normalizeH="0" baseline="0" noProof="0" dirty="0">
                <a:ln>
                  <a:noFill/>
                </a:ln>
                <a:solidFill>
                  <a:schemeClr val="tx1"/>
                </a:solidFill>
                <a:effectLst/>
                <a:uLnTx/>
                <a:uFillTx/>
                <a:latin typeface="+mn-lt"/>
                <a:ea typeface="+mn-ea"/>
                <a:cs typeface="+mn-cs"/>
              </a:rPr>
              <a:t> </a:t>
            </a:r>
            <a:r>
              <a:rPr kumimoji="0" lang="en-US" sz="1800" b="0" i="0" u="none" strike="noStrike" kern="1200" cap="none" spc="0" normalizeH="0" baseline="0" noProof="0" dirty="0" err="1">
                <a:ln>
                  <a:noFill/>
                </a:ln>
                <a:solidFill>
                  <a:schemeClr val="tx1"/>
                </a:solidFill>
                <a:effectLst/>
                <a:uLnTx/>
                <a:uFillTx/>
                <a:latin typeface="+mn-lt"/>
                <a:ea typeface="+mn-ea"/>
                <a:cs typeface="+mn-cs"/>
              </a:rPr>
              <a:t>Investasi</a:t>
            </a:r>
            <a:r>
              <a:rPr kumimoji="0" lang="en-US" sz="1800" b="0" i="0" u="none" strike="noStrike" kern="1200" cap="none" spc="0" normalizeH="0" baseline="0" noProof="0" dirty="0">
                <a:ln>
                  <a:noFill/>
                </a:ln>
                <a:solidFill>
                  <a:schemeClr val="tx1"/>
                </a:solidFill>
                <a:effectLst/>
                <a:uLnTx/>
                <a:uFillTx/>
                <a:latin typeface="+mn-lt"/>
                <a:ea typeface="+mn-ea"/>
                <a:cs typeface="+mn-cs"/>
              </a:rPr>
              <a:t> </a:t>
            </a:r>
            <a:r>
              <a:rPr kumimoji="0" lang="en-US" sz="1800" b="0" i="0" u="none" strike="noStrike" kern="1200" cap="none" spc="0" normalizeH="0" baseline="0" noProof="0" dirty="0" err="1">
                <a:ln>
                  <a:noFill/>
                </a:ln>
                <a:solidFill>
                  <a:schemeClr val="tx1"/>
                </a:solidFill>
                <a:effectLst/>
                <a:uLnTx/>
                <a:uFillTx/>
                <a:latin typeface="+mn-lt"/>
                <a:ea typeface="+mn-ea"/>
                <a:cs typeface="+mn-cs"/>
              </a:rPr>
              <a:t>Domestik</a:t>
            </a:r>
            <a:r>
              <a:rPr kumimoji="0" lang="en-US" sz="1800" b="0" i="0" u="none" strike="noStrike" kern="1200" cap="none" spc="0" normalizeH="0" baseline="0" noProof="0" dirty="0">
                <a:ln>
                  <a:noFill/>
                </a:ln>
                <a:solidFill>
                  <a:schemeClr val="tx1"/>
                </a:solidFill>
                <a:effectLst/>
                <a:uLnTx/>
                <a:uFillTx/>
                <a:latin typeface="+mn-lt"/>
                <a:ea typeface="+mn-ea"/>
                <a:cs typeface="+mn-cs"/>
              </a:rPr>
              <a:t> </a:t>
            </a:r>
            <a:r>
              <a:rPr kumimoji="0" lang="en-US" sz="1800" b="0" i="0" u="none" strike="noStrike" kern="1200" cap="none" spc="0" normalizeH="0" baseline="0" noProof="0" dirty="0" err="1">
                <a:ln>
                  <a:noFill/>
                </a:ln>
                <a:solidFill>
                  <a:schemeClr val="tx1"/>
                </a:solidFill>
                <a:effectLst/>
                <a:uLnTx/>
                <a:uFillTx/>
                <a:latin typeface="+mn-lt"/>
                <a:ea typeface="+mn-ea"/>
                <a:cs typeface="+mn-cs"/>
              </a:rPr>
              <a:t>Netto</a:t>
            </a:r>
            <a:r>
              <a:rPr kumimoji="0" lang="en-US" sz="1800" b="0" i="0" u="none" strike="noStrike" kern="1200" cap="none" spc="0" normalizeH="0" baseline="0" noProof="0" dirty="0">
                <a:ln>
                  <a:noFill/>
                </a:ln>
                <a:solidFill>
                  <a:schemeClr val="tx1"/>
                </a:solidFill>
                <a:effectLst/>
                <a:uLnTx/>
                <a:uFillTx/>
                <a:latin typeface="+mn-lt"/>
                <a:ea typeface="+mn-ea"/>
                <a:cs typeface="+mn-cs"/>
              </a:rPr>
              <a:t>)</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PNB = 1.710,2</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Yd = 1.288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endPar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Y= C+I + G + NX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2600" b="0" i="0" u="none" strike="noStrike" kern="1200" cap="none" spc="0" normalizeH="0" baseline="0" noProof="0" dirty="0">
                <a:ln>
                  <a:noFill/>
                </a:ln>
                <a:solidFill>
                  <a:schemeClr val="tx1"/>
                </a:solidFill>
                <a:effectLst/>
                <a:uLnTx/>
                <a:uFillTx/>
                <a:latin typeface="+mn-lt"/>
                <a:ea typeface="+mn-ea"/>
                <a:cs typeface="+mn-cs"/>
              </a:rPr>
              <a:t>G=1.292,6</a:t>
            </a:r>
            <a:endParaRPr kumimoji="0" lang="id-ID"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Footer Placeholder 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229600" cy="5791200"/>
          </a:xfrm>
          <a:ln>
            <a:solidFill>
              <a:schemeClr val="bg2">
                <a:lumMod val="50000"/>
              </a:schemeClr>
            </a:solidFill>
          </a:ln>
        </p:spPr>
        <p:txBody>
          <a:bodyPr vert="horz" wrap="square" lIns="91440" tIns="45720" rIns="91440" bIns="45720" numCol="1" anchor="t" anchorCtr="0" compatLnSpc="1"/>
          <a:lstStyle/>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1" i="0" u="none" strike="noStrike" kern="1200" cap="none" spc="0" normalizeH="0" baseline="0" noProof="0" dirty="0" err="1">
                <a:ln>
                  <a:noFill/>
                </a:ln>
                <a:solidFill>
                  <a:schemeClr val="tx1"/>
                </a:solidFill>
                <a:effectLst/>
                <a:uLnTx/>
                <a:uFillTx/>
                <a:latin typeface="+mn-lt"/>
                <a:ea typeface="+mn-ea"/>
                <a:cs typeface="+mn-cs"/>
              </a:rPr>
              <a:t>Dibawah</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ini</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disajikan</a:t>
            </a:r>
            <a:r>
              <a:rPr kumimoji="0" lang="en-US" sz="1400" b="1" i="0" u="none" strike="noStrike" kern="1200" cap="none" spc="0" normalizeH="0" baseline="0" noProof="0" dirty="0">
                <a:ln>
                  <a:noFill/>
                </a:ln>
                <a:solidFill>
                  <a:schemeClr val="tx1"/>
                </a:solidFill>
                <a:effectLst/>
                <a:uLnTx/>
                <a:uFillTx/>
                <a:latin typeface="+mn-lt"/>
                <a:ea typeface="+mn-ea"/>
                <a:cs typeface="+mn-cs"/>
              </a:rPr>
              <a:t> data </a:t>
            </a:r>
            <a:r>
              <a:rPr kumimoji="0" lang="en-US" sz="1400" b="1" i="0" u="none" strike="noStrike" kern="1200" cap="none" spc="0" normalizeH="0" baseline="0" noProof="0" dirty="0" err="1">
                <a:ln>
                  <a:noFill/>
                </a:ln>
                <a:solidFill>
                  <a:schemeClr val="tx1"/>
                </a:solidFill>
                <a:effectLst/>
                <a:uLnTx/>
                <a:uFillTx/>
                <a:latin typeface="+mn-lt"/>
                <a:ea typeface="+mn-ea"/>
                <a:cs typeface="+mn-cs"/>
              </a:rPr>
              <a:t>ekonomi</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makro</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pada</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satu</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priode</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waktu</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tertentu</a:t>
            </a:r>
            <a:r>
              <a:rPr kumimoji="0" lang="en-US" sz="1400" b="1"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r>
              <a:rPr kumimoji="0" lang="en-US" sz="1400" b="1" i="0" u="none" strike="noStrike" kern="1200" cap="none" spc="0" normalizeH="0" baseline="0" noProof="0" dirty="0" err="1">
                <a:ln>
                  <a:noFill/>
                </a:ln>
                <a:solidFill>
                  <a:schemeClr val="tx1"/>
                </a:solidFill>
                <a:effectLst/>
                <a:uLnTx/>
                <a:uFillTx/>
                <a:latin typeface="+mn-lt"/>
                <a:ea typeface="+mn-ea"/>
                <a:cs typeface="+mn-cs"/>
              </a:rPr>
              <a:t>dalam</a:t>
            </a:r>
            <a:r>
              <a:rPr kumimoji="0" lang="en-US" sz="1400" b="1"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err="1">
                <a:ln>
                  <a:noFill/>
                </a:ln>
                <a:solidFill>
                  <a:schemeClr val="tx1"/>
                </a:solidFill>
                <a:effectLst/>
                <a:uLnTx/>
                <a:uFillTx/>
                <a:latin typeface="+mn-lt"/>
                <a:ea typeface="+mn-ea"/>
                <a:cs typeface="+mn-cs"/>
              </a:rPr>
              <a:t>milyar</a:t>
            </a:r>
            <a:r>
              <a:rPr kumimoji="0" lang="en-US" sz="1400" b="1" i="0" u="none" strike="noStrike" kern="1200" cap="none" spc="0" normalizeH="0" baseline="0" noProof="0" dirty="0">
                <a:ln>
                  <a:noFill/>
                </a:ln>
                <a:solidFill>
                  <a:schemeClr val="tx1"/>
                </a:solidFill>
                <a:effectLst/>
                <a:uLnTx/>
                <a:uFillTx/>
                <a:latin typeface="+mn-lt"/>
                <a:ea typeface="+mn-ea"/>
                <a:cs typeface="+mn-cs"/>
              </a:rPr>
              <a:t> rupiah)</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ekspor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525</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Pajak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tidak</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langsung</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515</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Nilai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impor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535</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Konsumsi</a:t>
            </a:r>
            <a:r>
              <a:rPr kumimoji="0" lang="en-US" sz="1400" b="0" i="0" u="none" strike="noStrike" kern="1200" cap="none" spc="0" normalizeH="0" baseline="0" noProof="0" dirty="0">
                <a:ln>
                  <a:noFill/>
                </a:ln>
                <a:solidFill>
                  <a:schemeClr val="tx1"/>
                </a:solidFill>
                <a:effectLst/>
                <a:uLnTx/>
                <a:uFillTx/>
                <a:latin typeface="+mn-lt"/>
                <a:ea typeface="+mn-ea"/>
                <a:cs typeface="+mn-cs"/>
              </a:rPr>
              <a:t> sector </a:t>
            </a:r>
            <a:r>
              <a:rPr kumimoji="0" lang="en-US" sz="1400" b="0" i="0" u="none" strike="noStrike" kern="1200" cap="none" spc="0" normalizeH="0" baseline="0" noProof="0" dirty="0" err="1">
                <a:ln>
                  <a:noFill/>
                </a:ln>
                <a:solidFill>
                  <a:schemeClr val="tx1"/>
                </a:solidFill>
                <a:effectLst/>
                <a:uLnTx/>
                <a:uFillTx/>
                <a:latin typeface="+mn-lt"/>
                <a:ea typeface="+mn-ea"/>
                <a:cs typeface="+mn-cs"/>
              </a:rPr>
              <a:t>rumah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tangga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560</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Surplus </a:t>
            </a:r>
            <a:r>
              <a:rPr kumimoji="0" lang="en-US" sz="1400" b="0" i="0" u="none" strike="noStrike" kern="1200" cap="none" spc="0" normalizeH="0" baseline="0" noProof="0" dirty="0" err="1">
                <a:ln>
                  <a:noFill/>
                </a:ln>
                <a:solidFill>
                  <a:schemeClr val="tx1"/>
                </a:solidFill>
                <a:effectLst/>
                <a:uLnTx/>
                <a:uFillTx/>
                <a:latin typeface="+mn-lt"/>
                <a:ea typeface="+mn-ea"/>
                <a:cs typeface="+mn-cs"/>
              </a:rPr>
              <a:t>usaha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535</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Pengeluaran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pemerintah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520</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Total Value Added 		</a:t>
            </a:r>
            <a:r>
              <a:rPr kumimoji="0" lang="en-US" sz="1400" b="1" i="0" u="none" strike="noStrike" kern="1200" cap="none" spc="0" normalizeH="0" baseline="0" noProof="0" dirty="0">
                <a:ln>
                  <a:noFill/>
                </a:ln>
                <a:solidFill>
                  <a:srgbClr val="FF0000"/>
                </a:solidFill>
                <a:effectLst/>
                <a:uLnTx/>
                <a:uFillTx/>
                <a:latin typeface="+mn-lt"/>
                <a:ea typeface="+mn-ea"/>
                <a:cs typeface="+mn-cs"/>
              </a:rPr>
              <a:t>600</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Balas</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jasa</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buruh</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565</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Penyusutan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brg</a:t>
            </a:r>
            <a:r>
              <a:rPr kumimoji="0" lang="en-US" sz="1400" b="0" i="0" u="none" strike="noStrike" kern="1200" cap="none" spc="0" normalizeH="0" baseline="0" noProof="0" dirty="0">
                <a:ln>
                  <a:noFill/>
                </a:ln>
                <a:solidFill>
                  <a:schemeClr val="tx1"/>
                </a:solidFill>
                <a:effectLst/>
                <a:uLnTx/>
                <a:uFillTx/>
                <a:latin typeface="+mn-lt"/>
                <a:ea typeface="+mn-ea"/>
                <a:cs typeface="+mn-cs"/>
              </a:rPr>
              <a:t> modal 		</a:t>
            </a:r>
            <a:r>
              <a:rPr kumimoji="0" lang="en-US" sz="1400" b="1" i="0" u="none" strike="noStrike" kern="1200" cap="none" spc="0" normalizeH="0" baseline="0" noProof="0" dirty="0">
                <a:ln>
                  <a:noFill/>
                </a:ln>
                <a:solidFill>
                  <a:srgbClr val="FF0000"/>
                </a:solidFill>
                <a:effectLst/>
                <a:uLnTx/>
                <a:uFillTx/>
                <a:latin typeface="+mn-lt"/>
                <a:ea typeface="+mn-ea"/>
                <a:cs typeface="+mn-cs"/>
              </a:rPr>
              <a:t>510</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netto</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luar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negeri</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0" i="0" u="none" strike="noStrike" kern="1200" cap="none" spc="0" normalizeH="0" baseline="0" noProof="0" dirty="0" err="1">
                <a:ln>
                  <a:noFill/>
                </a:ln>
                <a:solidFill>
                  <a:schemeClr val="tx1"/>
                </a:solidFill>
                <a:effectLst/>
                <a:uLnTx/>
                <a:uFillTx/>
                <a:latin typeface="+mn-lt"/>
                <a:ea typeface="+mn-ea"/>
                <a:cs typeface="+mn-cs"/>
              </a:rPr>
              <a:t>dari</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None/>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factor </a:t>
            </a:r>
            <a:r>
              <a:rPr kumimoji="0" lang="en-US" sz="1400" b="0" i="0"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0" u="none" strike="noStrike" kern="1200" cap="none" spc="0" normalizeH="0" baseline="0" noProof="0" dirty="0">
                <a:ln>
                  <a:noFill/>
                </a:ln>
                <a:solidFill>
                  <a:schemeClr val="tx1"/>
                </a:solidFill>
                <a:effectLst/>
                <a:uLnTx/>
                <a:uFillTx/>
                <a:latin typeface="+mn-lt"/>
                <a:ea typeface="+mn-ea"/>
                <a:cs typeface="+mn-cs"/>
              </a:rPr>
              <a:t> -		</a:t>
            </a:r>
            <a:r>
              <a:rPr kumimoji="0" lang="en-US" sz="1400" b="1" i="0" u="none" strike="noStrike" kern="1200" cap="none" spc="0" normalizeH="0" baseline="0" noProof="0" dirty="0">
                <a:ln>
                  <a:noFill/>
                </a:ln>
                <a:solidFill>
                  <a:srgbClr val="FF0000"/>
                </a:solidFill>
                <a:effectLst/>
                <a:uLnTx/>
                <a:uFillTx/>
                <a:latin typeface="+mn-lt"/>
                <a:ea typeface="+mn-ea"/>
                <a:cs typeface="+mn-cs"/>
              </a:rPr>
              <a:t>-502</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0" u="none" strike="noStrike" kern="1200" cap="none" spc="0" normalizeH="0" baseline="0" noProof="0" dirty="0" err="1">
                <a:ln>
                  <a:noFill/>
                </a:ln>
                <a:solidFill>
                  <a:schemeClr val="tx1"/>
                </a:solidFill>
                <a:effectLst/>
                <a:uLnTx/>
                <a:uFillTx/>
                <a:latin typeface="+mn-lt"/>
                <a:ea typeface="+mn-ea"/>
                <a:cs typeface="+mn-cs"/>
              </a:rPr>
              <a:t>Pembentukan</a:t>
            </a:r>
            <a:r>
              <a:rPr kumimoji="0" lang="en-US" sz="1400" b="0" i="0" u="none" strike="noStrike" kern="1200" cap="none" spc="0" normalizeH="0" baseline="0" noProof="0" dirty="0">
                <a:ln>
                  <a:noFill/>
                </a:ln>
                <a:solidFill>
                  <a:schemeClr val="tx1"/>
                </a:solidFill>
                <a:effectLst/>
                <a:uLnTx/>
                <a:uFillTx/>
                <a:latin typeface="+mn-lt"/>
                <a:ea typeface="+mn-ea"/>
                <a:cs typeface="+mn-cs"/>
              </a:rPr>
              <a:t> modal </a:t>
            </a:r>
            <a:r>
              <a:rPr kumimoji="0" lang="en-US" sz="1400" b="0" i="0" u="none" strike="noStrike" kern="1200" cap="none" spc="0" normalizeH="0" baseline="0" noProof="0" dirty="0" err="1">
                <a:ln>
                  <a:noFill/>
                </a:ln>
                <a:solidFill>
                  <a:schemeClr val="tx1"/>
                </a:solidFill>
                <a:effectLst/>
                <a:uLnTx/>
                <a:uFillTx/>
                <a:latin typeface="+mn-lt"/>
                <a:ea typeface="+mn-ea"/>
                <a:cs typeface="+mn-cs"/>
              </a:rPr>
              <a:t>kotor</a:t>
            </a:r>
            <a:r>
              <a:rPr kumimoji="0" lang="en-US" sz="1400" b="0" i="0" u="none" strike="noStrike" kern="1200" cap="none" spc="0" normalizeH="0" baseline="0" noProof="0" dirty="0">
                <a:ln>
                  <a:noFill/>
                </a:ln>
                <a:solidFill>
                  <a:schemeClr val="tx1"/>
                </a:solidFill>
                <a:effectLst/>
                <a:uLnTx/>
                <a:uFillTx/>
                <a:latin typeface="+mn-lt"/>
                <a:ea typeface="+mn-ea"/>
                <a:cs typeface="+mn-cs"/>
              </a:rPr>
              <a:t>  	 </a:t>
            </a:r>
            <a:r>
              <a:rPr kumimoji="0" lang="en-US" sz="1400" b="1" i="0" u="none" strike="noStrike" kern="1200" cap="none" spc="0" normalizeH="0" baseline="0" noProof="0" dirty="0">
                <a:ln>
                  <a:noFill/>
                </a:ln>
                <a:solidFill>
                  <a:srgbClr val="FF0000"/>
                </a:solidFill>
                <a:effectLst/>
                <a:uLnTx/>
                <a:uFillTx/>
                <a:latin typeface="+mn-lt"/>
                <a:ea typeface="+mn-ea"/>
                <a:cs typeface="+mn-cs"/>
              </a:rPr>
              <a:t>530</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1" i="0" u="none" strike="noStrike" kern="1200" cap="none" spc="0" normalizeH="0" baseline="0" noProof="0" dirty="0" err="1">
                <a:ln>
                  <a:noFill/>
                </a:ln>
                <a:solidFill>
                  <a:schemeClr val="tx1"/>
                </a:solidFill>
                <a:effectLst/>
                <a:uLnTx/>
                <a:uFillTx/>
                <a:latin typeface="+mn-lt"/>
                <a:ea typeface="+mn-ea"/>
                <a:cs typeface="+mn-cs"/>
              </a:rPr>
              <a:t>Pertanyaan</a:t>
            </a:r>
            <a:r>
              <a:rPr kumimoji="0" lang="en-US" sz="1400" b="1" i="0" u="none" strike="noStrike" kern="1200" cap="none" spc="0" normalizeH="0" baseline="0" noProof="0" dirty="0">
                <a:ln>
                  <a:noFill/>
                </a:ln>
                <a:solidFill>
                  <a:schemeClr val="tx1"/>
                </a:solidFill>
                <a:effectLst/>
                <a:uLnTx/>
                <a:uFillTx/>
                <a:latin typeface="+mn-lt"/>
                <a:ea typeface="+mn-ea"/>
                <a:cs typeface="+mn-cs"/>
              </a:rPr>
              <a:t> :</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1" u="none" strike="noStrike" kern="1200" cap="none" spc="0" normalizeH="0" baseline="0" noProof="0" dirty="0" err="1">
                <a:ln>
                  <a:noFill/>
                </a:ln>
                <a:solidFill>
                  <a:schemeClr val="tx1"/>
                </a:solidFill>
                <a:effectLst/>
                <a:uLnTx/>
                <a:uFillTx/>
                <a:latin typeface="+mn-lt"/>
                <a:ea typeface="+mn-ea"/>
                <a:cs typeface="+mn-cs"/>
              </a:rPr>
              <a:t>Hitunglah</a:t>
            </a:r>
            <a:r>
              <a:rPr kumimoji="0" lang="en-US" sz="1400" b="0" i="1" u="none" strike="noStrike" kern="1200" cap="none" spc="0" normalizeH="0" baseline="0" noProof="0" dirty="0">
                <a:ln>
                  <a:noFill/>
                </a:ln>
                <a:solidFill>
                  <a:schemeClr val="tx1"/>
                </a:solidFill>
                <a:effectLst/>
                <a:uLnTx/>
                <a:uFillTx/>
                <a:latin typeface="+mn-lt"/>
                <a:ea typeface="+mn-ea"/>
                <a:cs typeface="+mn-cs"/>
              </a:rPr>
              <a:t> GDP </a:t>
            </a:r>
            <a:r>
              <a:rPr kumimoji="0" lang="en-US" sz="1400" b="0" i="1" u="none" strike="noStrike" kern="1200" cap="none" spc="0" normalizeH="0" baseline="0" noProof="0" dirty="0" err="1">
                <a:ln>
                  <a:noFill/>
                </a:ln>
                <a:solidFill>
                  <a:schemeClr val="tx1"/>
                </a:solidFill>
                <a:effectLst/>
                <a:uLnTx/>
                <a:uFillTx/>
                <a:latin typeface="+mn-lt"/>
                <a:ea typeface="+mn-ea"/>
                <a:cs typeface="+mn-cs"/>
              </a:rPr>
              <a:t>atas</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harga</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dasar</a:t>
            </a:r>
            <a:r>
              <a:rPr kumimoji="0" lang="en-US" sz="1400" b="0" i="1" u="none" strike="noStrike" kern="1200" cap="none" spc="0" normalizeH="0" baseline="0" noProof="0" dirty="0">
                <a:ln>
                  <a:noFill/>
                </a:ln>
                <a:solidFill>
                  <a:schemeClr val="tx1"/>
                </a:solidFill>
                <a:effectLst/>
                <a:uLnTx/>
                <a:uFillTx/>
                <a:latin typeface="+mn-lt"/>
                <a:ea typeface="+mn-ea"/>
                <a:cs typeface="+mn-cs"/>
              </a:rPr>
              <a:t> factor </a:t>
            </a:r>
            <a:r>
              <a:rPr kumimoji="0" lang="en-US" sz="1400" b="0" i="1"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menggunakan</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metode</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1" u="none" strike="noStrike" kern="1200" cap="none" spc="0" normalizeH="0" baseline="0" noProof="0" dirty="0">
                <a:ln>
                  <a:noFill/>
                </a:ln>
                <a:solidFill>
                  <a:schemeClr val="tx1"/>
                </a:solidFill>
                <a:effectLst/>
                <a:uLnTx/>
                <a:uFillTx/>
                <a:latin typeface="+mn-lt"/>
                <a:ea typeface="+mn-ea"/>
                <a:cs typeface="+mn-cs"/>
              </a:rPr>
              <a:t>.</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1" u="none" strike="noStrike" kern="1200" cap="none" spc="0" normalizeH="0" baseline="0" noProof="0" dirty="0" err="1">
                <a:ln>
                  <a:noFill/>
                </a:ln>
                <a:solidFill>
                  <a:schemeClr val="tx1"/>
                </a:solidFill>
                <a:effectLst/>
                <a:uLnTx/>
                <a:uFillTx/>
                <a:latin typeface="+mn-lt"/>
                <a:ea typeface="+mn-ea"/>
                <a:cs typeface="+mn-cs"/>
              </a:rPr>
              <a:t>Hitung</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juga</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dengan</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metode</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pendapatan</a:t>
            </a:r>
            <a:r>
              <a:rPr kumimoji="0" lang="en-US" sz="1400" b="0" i="1" u="none" strike="noStrike" kern="1200" cap="none" spc="0" normalizeH="0" baseline="0" noProof="0" dirty="0">
                <a:ln>
                  <a:noFill/>
                </a:ln>
                <a:solidFill>
                  <a:schemeClr val="tx1"/>
                </a:solidFill>
                <a:effectLst/>
                <a:uLnTx/>
                <a:uFillTx/>
                <a:latin typeface="+mn-lt"/>
                <a:ea typeface="+mn-ea"/>
                <a:cs typeface="+mn-cs"/>
              </a:rPr>
              <a:t>  GDP </a:t>
            </a:r>
            <a:r>
              <a:rPr kumimoji="0" lang="en-US" sz="1400" b="0" i="1" u="none" strike="noStrike" kern="1200" cap="none" spc="0" normalizeH="0" baseline="0" noProof="0" dirty="0" err="1">
                <a:ln>
                  <a:noFill/>
                </a:ln>
                <a:solidFill>
                  <a:schemeClr val="tx1"/>
                </a:solidFill>
                <a:effectLst/>
                <a:uLnTx/>
                <a:uFillTx/>
                <a:latin typeface="+mn-lt"/>
                <a:ea typeface="+mn-ea"/>
                <a:cs typeface="+mn-cs"/>
              </a:rPr>
              <a:t>atas</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harga</a:t>
            </a:r>
            <a:r>
              <a:rPr kumimoji="0" lang="en-US" sz="1400" b="0" i="1" u="none" strike="noStrike" kern="1200" cap="none" spc="0" normalizeH="0" baseline="0" noProof="0" dirty="0">
                <a:ln>
                  <a:noFill/>
                </a:ln>
                <a:solidFill>
                  <a:schemeClr val="tx1"/>
                </a:solidFill>
                <a:effectLst/>
                <a:uLnTx/>
                <a:uFillTx/>
                <a:latin typeface="+mn-lt"/>
                <a:ea typeface="+mn-ea"/>
                <a:cs typeface="+mn-cs"/>
              </a:rPr>
              <a:t> factor </a:t>
            </a:r>
            <a:r>
              <a:rPr kumimoji="0" lang="en-US" sz="1400" b="0" i="1" u="none" strike="noStrike" kern="1200" cap="none" spc="0" normalizeH="0" baseline="0" noProof="0" dirty="0" err="1">
                <a:ln>
                  <a:noFill/>
                </a:ln>
                <a:solidFill>
                  <a:schemeClr val="tx1"/>
                </a:solidFill>
                <a:effectLst/>
                <a:uLnTx/>
                <a:uFillTx/>
                <a:latin typeface="+mn-lt"/>
                <a:ea typeface="+mn-ea"/>
                <a:cs typeface="+mn-cs"/>
              </a:rPr>
              <a:t>produksi</a:t>
            </a:r>
            <a:r>
              <a:rPr kumimoji="0" lang="en-US" sz="1400" b="0" i="1" u="none" strike="noStrike" kern="1200" cap="none" spc="0" normalizeH="0" baseline="0" noProof="0" dirty="0">
                <a:ln>
                  <a:noFill/>
                </a:ln>
                <a:solidFill>
                  <a:schemeClr val="tx1"/>
                </a:solidFill>
                <a:effectLst/>
                <a:uLnTx/>
                <a:uFillTx/>
                <a:latin typeface="+mn-lt"/>
                <a:ea typeface="+mn-ea"/>
                <a:cs typeface="+mn-cs"/>
              </a:rPr>
              <a:t>.</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1" u="none" strike="noStrike" kern="1200" cap="none" spc="0" normalizeH="0" baseline="0" noProof="0" dirty="0" err="1">
                <a:ln>
                  <a:noFill/>
                </a:ln>
                <a:solidFill>
                  <a:schemeClr val="tx1"/>
                </a:solidFill>
                <a:effectLst/>
                <a:uLnTx/>
                <a:uFillTx/>
                <a:latin typeface="+mn-lt"/>
                <a:ea typeface="+mn-ea"/>
                <a:cs typeface="+mn-cs"/>
              </a:rPr>
              <a:t>Tentukan</a:t>
            </a:r>
            <a:r>
              <a:rPr kumimoji="0" lang="en-US" sz="1400" b="0" i="1" u="none" strike="noStrike" kern="1200" cap="none" spc="0" normalizeH="0" baseline="0" noProof="0" dirty="0">
                <a:ln>
                  <a:noFill/>
                </a:ln>
                <a:solidFill>
                  <a:schemeClr val="tx1"/>
                </a:solidFill>
                <a:effectLst/>
                <a:uLnTx/>
                <a:uFillTx/>
                <a:latin typeface="+mn-lt"/>
                <a:ea typeface="+mn-ea"/>
                <a:cs typeface="+mn-cs"/>
              </a:rPr>
              <a:t> GNP </a:t>
            </a:r>
            <a:r>
              <a:rPr kumimoji="0" lang="en-US" sz="1400" b="0" i="1" u="none" strike="noStrike" kern="1200" cap="none" spc="0" normalizeH="0" baseline="0" noProof="0" dirty="0" err="1">
                <a:ln>
                  <a:noFill/>
                </a:ln>
                <a:solidFill>
                  <a:schemeClr val="tx1"/>
                </a:solidFill>
                <a:effectLst/>
                <a:uLnTx/>
                <a:uFillTx/>
                <a:latin typeface="+mn-lt"/>
                <a:ea typeface="+mn-ea"/>
                <a:cs typeface="+mn-cs"/>
              </a:rPr>
              <a:t>atas</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harga</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1" u="none" strike="noStrike" kern="1200" cap="none" spc="0" normalizeH="0" baseline="0" noProof="0" dirty="0">
                <a:ln>
                  <a:noFill/>
                </a:ln>
                <a:solidFill>
                  <a:schemeClr val="tx1"/>
                </a:solidFill>
                <a:effectLst/>
                <a:uLnTx/>
                <a:uFillTx/>
                <a:latin typeface="+mn-lt"/>
                <a:ea typeface="+mn-ea"/>
                <a:cs typeface="+mn-cs"/>
              </a:rPr>
              <a:t>.</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1" u="none" strike="noStrike" kern="1200" cap="none" spc="0" normalizeH="0" baseline="0" noProof="0" dirty="0" err="1">
                <a:ln>
                  <a:noFill/>
                </a:ln>
                <a:solidFill>
                  <a:schemeClr val="tx1"/>
                </a:solidFill>
                <a:effectLst/>
                <a:uLnTx/>
                <a:uFillTx/>
                <a:latin typeface="+mn-lt"/>
                <a:ea typeface="+mn-ea"/>
                <a:cs typeface="+mn-cs"/>
              </a:rPr>
              <a:t>Hitunglah</a:t>
            </a:r>
            <a:r>
              <a:rPr kumimoji="0" lang="en-US" sz="1400" b="0" i="1" u="none" strike="noStrike" kern="1200" cap="none" spc="0" normalizeH="0" baseline="0" noProof="0" dirty="0">
                <a:ln>
                  <a:noFill/>
                </a:ln>
                <a:solidFill>
                  <a:schemeClr val="tx1"/>
                </a:solidFill>
                <a:effectLst/>
                <a:uLnTx/>
                <a:uFillTx/>
                <a:latin typeface="+mn-lt"/>
                <a:ea typeface="+mn-ea"/>
                <a:cs typeface="+mn-cs"/>
              </a:rPr>
              <a:t> NDP (net domestic product) </a:t>
            </a:r>
            <a:r>
              <a:rPr kumimoji="0" lang="en-US" sz="1400" b="0" i="1" u="none" strike="noStrike" kern="1200" cap="none" spc="0" normalizeH="0" baseline="0" noProof="0" dirty="0" err="1">
                <a:ln>
                  <a:noFill/>
                </a:ln>
                <a:solidFill>
                  <a:schemeClr val="tx1"/>
                </a:solidFill>
                <a:effectLst/>
                <a:uLnTx/>
                <a:uFillTx/>
                <a:latin typeface="+mn-lt"/>
                <a:ea typeface="+mn-ea"/>
                <a:cs typeface="+mn-cs"/>
              </a:rPr>
              <a:t>atas</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harga</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pasar</a:t>
            </a:r>
            <a:r>
              <a:rPr kumimoji="0" lang="en-US" sz="1400" b="0" i="1" u="none" strike="noStrike" kern="1200" cap="none" spc="0" normalizeH="0" baseline="0" noProof="0" dirty="0">
                <a:ln>
                  <a:noFill/>
                </a:ln>
                <a:solidFill>
                  <a:schemeClr val="tx1"/>
                </a:solidFill>
                <a:effectLst/>
                <a:uLnTx/>
                <a:uFillTx/>
                <a:latin typeface="+mn-lt"/>
                <a:ea typeface="+mn-ea"/>
                <a:cs typeface="+mn-cs"/>
              </a:rPr>
              <a:t>.</a:t>
            </a:r>
          </a:p>
          <a:p>
            <a:pPr marL="640080" marR="0" lvl="1" indent="-24638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1400" b="0" i="1" u="none" strike="noStrike" kern="1200" cap="none" spc="0" normalizeH="0" baseline="0" noProof="0" dirty="0" err="1">
                <a:ln>
                  <a:noFill/>
                </a:ln>
                <a:solidFill>
                  <a:schemeClr val="tx1"/>
                </a:solidFill>
                <a:effectLst/>
                <a:uLnTx/>
                <a:uFillTx/>
                <a:latin typeface="+mn-lt"/>
                <a:ea typeface="+mn-ea"/>
                <a:cs typeface="+mn-cs"/>
              </a:rPr>
              <a:t>Tentukan</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juga</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posisi</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anggaran</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pemerintah</a:t>
            </a:r>
            <a:r>
              <a:rPr kumimoji="0" lang="en-US" sz="1400" b="0" i="1" u="none" strike="noStrike" kern="1200" cap="none" spc="0" normalizeH="0" baseline="0" noProof="0" dirty="0">
                <a:ln>
                  <a:noFill/>
                </a:ln>
                <a:solidFill>
                  <a:schemeClr val="tx1"/>
                </a:solidFill>
                <a:effectLst/>
                <a:uLnTx/>
                <a:uFillTx/>
                <a:latin typeface="+mn-lt"/>
                <a:ea typeface="+mn-ea"/>
                <a:cs typeface="+mn-cs"/>
              </a:rPr>
              <a:t>, </a:t>
            </a:r>
            <a:r>
              <a:rPr kumimoji="0" lang="en-US" sz="1400" b="0" i="1" u="none" strike="noStrike" kern="1200" cap="none" spc="0" normalizeH="0" baseline="0" noProof="0" dirty="0" err="1">
                <a:ln>
                  <a:noFill/>
                </a:ln>
                <a:solidFill>
                  <a:schemeClr val="tx1"/>
                </a:solidFill>
                <a:effectLst/>
                <a:uLnTx/>
                <a:uFillTx/>
                <a:latin typeface="+mn-lt"/>
                <a:ea typeface="+mn-ea"/>
                <a:cs typeface="+mn-cs"/>
              </a:rPr>
              <a:t>apakah</a:t>
            </a:r>
            <a:r>
              <a:rPr kumimoji="0" lang="en-US" sz="1400" b="0" i="1" u="none" strike="noStrike" kern="1200" cap="none" spc="0" normalizeH="0" baseline="0" noProof="0" dirty="0">
                <a:ln>
                  <a:noFill/>
                </a:ln>
                <a:solidFill>
                  <a:schemeClr val="tx1"/>
                </a:solidFill>
                <a:effectLst/>
                <a:uLnTx/>
                <a:uFillTx/>
                <a:latin typeface="+mn-lt"/>
                <a:ea typeface="+mn-ea"/>
                <a:cs typeface="+mn-cs"/>
              </a:rPr>
              <a:t> surplus </a:t>
            </a:r>
            <a:r>
              <a:rPr kumimoji="0" lang="en-US" sz="1400" b="0" i="1" u="none" strike="noStrike" kern="1200" cap="none" spc="0" normalizeH="0" baseline="0" noProof="0" dirty="0" err="1">
                <a:ln>
                  <a:noFill/>
                </a:ln>
                <a:solidFill>
                  <a:schemeClr val="tx1"/>
                </a:solidFill>
                <a:effectLst/>
                <a:uLnTx/>
                <a:uFillTx/>
                <a:latin typeface="+mn-lt"/>
                <a:ea typeface="+mn-ea"/>
                <a:cs typeface="+mn-cs"/>
              </a:rPr>
              <a:t>atau</a:t>
            </a:r>
            <a:r>
              <a:rPr kumimoji="0" lang="en-US" sz="1400" b="0" i="1" u="none" strike="noStrike" kern="1200" cap="none" spc="0" normalizeH="0" baseline="0" noProof="0" dirty="0">
                <a:ln>
                  <a:noFill/>
                </a:ln>
                <a:solidFill>
                  <a:schemeClr val="tx1"/>
                </a:solidFill>
                <a:effectLst/>
                <a:uLnTx/>
                <a:uFillTx/>
                <a:latin typeface="+mn-lt"/>
                <a:ea typeface="+mn-ea"/>
                <a:cs typeface="+mn-cs"/>
              </a:rPr>
              <a:t> deficit.</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r>
              <a:rPr kumimoji="0" lang="en-US" sz="1400" b="0" i="0" u="none" strike="noStrike" kern="1200" cap="none" spc="0" normalizeH="0" baseline="0" noProof="0" dirty="0">
                <a:ln>
                  <a:noFill/>
                </a:ln>
                <a:solidFill>
                  <a:schemeClr val="tx1"/>
                </a:solidFill>
                <a:effectLst/>
                <a:uLnTx/>
                <a:uFillTx/>
                <a:latin typeface="+mn-lt"/>
                <a:ea typeface="+mn-ea"/>
                <a:cs typeface="+mn-cs"/>
              </a:rPr>
              <a: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2"/>
          <p:cNvSpPr>
            <a:spLocks noGrp="1" noChangeArrowheads="1"/>
          </p:cNvSpPr>
          <p:nvPr>
            <p:ph type="title"/>
          </p:nvPr>
        </p:nvSpPr>
        <p:spPr>
          <a:xfrm>
            <a:off x="6019800" y="1295400"/>
            <a:ext cx="2590800" cy="609600"/>
          </a:xfrm>
        </p:spPr>
        <p:txBody>
          <a:bodyPr vert="horz" wrap="square" lIns="0" tIns="45720" rIns="0" bIns="0" numCol="1" anchor="b" anchorCtr="0" compatLnSpc="1"/>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Contoh</a:t>
            </a:r>
            <a:r>
              <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Soal</a:t>
            </a:r>
            <a:endParaRPr kumimoji="0" lang="en-US" sz="3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6" name="Footer Placeholder 5"/>
          <p:cNvSpPr txBox="1">
            <a:spLocks noGrp="1"/>
          </p:cNvSpPr>
          <p:nvPr>
            <p:ph type="ftr" sz="quarter" idx="11"/>
          </p:nvPr>
        </p:nvSpPr>
        <p:spPr>
          <a:xfrm>
            <a:off x="2895600" y="6324600"/>
            <a:ext cx="3352800" cy="365125"/>
          </a:xfrm>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Makro</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Endri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Sentosa</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  </a:t>
            </a:r>
            <a:r>
              <a:rPr kumimoji="0" lang="en-US" sz="1200" b="0" i="0" u="none" strike="noStrike" kern="1200" cap="none" spc="0" normalizeH="0" baseline="0" noProof="0" dirty="0" err="1">
                <a:ln>
                  <a:noFill/>
                </a:ln>
                <a:solidFill>
                  <a:schemeClr val="tx2">
                    <a:shade val="90000"/>
                  </a:schemeClr>
                </a:solidFill>
                <a:effectLst/>
                <a:uLnTx/>
                <a:uFillTx/>
                <a:latin typeface="Arial" panose="020B0604020202020204" pitchFamily="34" charset="0"/>
                <a:ea typeface="+mn-ea"/>
                <a:cs typeface="Arial" panose="020B0604020202020204" pitchFamily="34" charset="0"/>
              </a:rPr>
              <a:t>Trisakti</a:t>
            </a:r>
            <a:r>
              <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rPr>
              <a:t> School  of  Management (TSM)</a:t>
            </a:r>
          </a:p>
        </p:txBody>
      </p:sp>
      <p:sp>
        <p:nvSpPr>
          <p:cNvPr id="67589" name="Slide Number Placeholder 6"/>
          <p:cNvSpPr txBox="1">
            <a:spLocks noGrp="1"/>
          </p:cNvSpPr>
          <p:nvPr>
            <p:ph type="sldNum" sz="quarter" idx="12"/>
          </p:nvPr>
        </p:nvSpPr>
        <p:spPr>
          <a:noFill/>
          <a:ln>
            <a:noFill/>
          </a:ln>
        </p:spPr>
        <p:txBody>
          <a:bodyPr lIns="0" tIns="0" rIns="0" bIns="0"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n-US" altLang="id-ID" sz="1200" dirty="0">
                <a:solidFill>
                  <a:srgbClr val="045C75"/>
                </a:solidFill>
              </a:rPr>
              <a:t>48</a:t>
            </a:fld>
            <a:endParaRPr lang="en-US" altLang="id-ID" sz="1200" dirty="0">
              <a:solidFill>
                <a:srgbClr val="045C75"/>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p:nvPr/>
        </p:nvSpPr>
        <p:spPr>
          <a:xfrm>
            <a:off x="0" y="549275"/>
            <a:ext cx="323850" cy="6308725"/>
          </a:xfrm>
          <a:prstGeom prst="rect">
            <a:avLst/>
          </a:prstGeom>
          <a:solidFill>
            <a:srgbClr val="007673"/>
          </a:solidFill>
          <a:ln w="9525">
            <a:noFill/>
          </a:ln>
        </p:spPr>
        <p:txBody>
          <a:bodyPr wrap="none" anchor="ctr" anchorCtr="0"/>
          <a:lstStyle/>
          <a:p>
            <a:pPr algn="ctr"/>
            <a:endParaRPr lang="id-ID" altLang="id-ID" dirty="0">
              <a:latin typeface="Arial" panose="020B0604020202020204" pitchFamily="34" charset="0"/>
            </a:endParaRPr>
          </a:p>
        </p:txBody>
      </p:sp>
      <p:sp>
        <p:nvSpPr>
          <p:cNvPr id="68611" name="Rectangle 3"/>
          <p:cNvSpPr/>
          <p:nvPr/>
        </p:nvSpPr>
        <p:spPr>
          <a:xfrm>
            <a:off x="1763713" y="0"/>
            <a:ext cx="2700337" cy="260350"/>
          </a:xfrm>
          <a:prstGeom prst="rect">
            <a:avLst/>
          </a:prstGeom>
          <a:solidFill>
            <a:srgbClr val="007673"/>
          </a:solidFill>
          <a:ln w="9525">
            <a:noFill/>
          </a:ln>
        </p:spPr>
        <p:txBody>
          <a:bodyPr wrap="none" anchor="ctr" anchorCtr="0"/>
          <a:lstStyle/>
          <a:p>
            <a:pPr algn="ctr"/>
            <a:endParaRPr lang="id-ID" altLang="id-ID" dirty="0">
              <a:latin typeface="Arial" panose="020B0604020202020204" pitchFamily="34" charset="0"/>
            </a:endParaRPr>
          </a:p>
        </p:txBody>
      </p:sp>
      <p:pic>
        <p:nvPicPr>
          <p:cNvPr id="68612" name="Picture 4" descr="time%2520is%2520money">
            <a:hlinkClick r:id="rId2"/>
          </p:cNvPr>
          <p:cNvPicPr>
            <a:picLocks noChangeAspect="1"/>
          </p:cNvPicPr>
          <p:nvPr/>
        </p:nvPicPr>
        <p:blipFill>
          <a:blip r:embed="rId3"/>
          <a:stretch>
            <a:fillRect/>
          </a:stretch>
        </p:blipFill>
        <p:spPr>
          <a:xfrm>
            <a:off x="0" y="0"/>
            <a:ext cx="1181100" cy="838200"/>
          </a:xfrm>
          <a:prstGeom prst="rect">
            <a:avLst/>
          </a:prstGeom>
          <a:noFill/>
          <a:ln w="9525">
            <a:noFill/>
          </a:ln>
        </p:spPr>
      </p:pic>
      <p:sp>
        <p:nvSpPr>
          <p:cNvPr id="68613" name="Rectangle 6"/>
          <p:cNvSpPr/>
          <p:nvPr/>
        </p:nvSpPr>
        <p:spPr>
          <a:xfrm>
            <a:off x="4500563" y="0"/>
            <a:ext cx="539750" cy="260350"/>
          </a:xfrm>
          <a:prstGeom prst="rect">
            <a:avLst/>
          </a:prstGeom>
          <a:solidFill>
            <a:srgbClr val="007673"/>
          </a:solidFill>
          <a:ln w="9525">
            <a:noFill/>
          </a:ln>
        </p:spPr>
        <p:txBody>
          <a:bodyPr wrap="none" anchor="ctr" anchorCtr="0"/>
          <a:lstStyle/>
          <a:p>
            <a:pPr algn="ctr"/>
            <a:endParaRPr lang="id-ID" altLang="id-ID" dirty="0">
              <a:latin typeface="Arial" panose="020B0604020202020204" pitchFamily="34" charset="0"/>
            </a:endParaRPr>
          </a:p>
        </p:txBody>
      </p:sp>
      <p:sp>
        <p:nvSpPr>
          <p:cNvPr id="68614" name="Rectangle 7"/>
          <p:cNvSpPr/>
          <p:nvPr/>
        </p:nvSpPr>
        <p:spPr>
          <a:xfrm>
            <a:off x="5076825" y="0"/>
            <a:ext cx="468313" cy="260350"/>
          </a:xfrm>
          <a:prstGeom prst="rect">
            <a:avLst/>
          </a:prstGeom>
          <a:solidFill>
            <a:srgbClr val="00827F"/>
          </a:solidFill>
          <a:ln w="9525">
            <a:noFill/>
          </a:ln>
        </p:spPr>
        <p:txBody>
          <a:bodyPr wrap="none" anchor="ctr" anchorCtr="0"/>
          <a:lstStyle/>
          <a:p>
            <a:pPr algn="ctr"/>
            <a:endParaRPr lang="id-ID" altLang="id-ID" dirty="0">
              <a:latin typeface="Arial" panose="020B0604020202020204" pitchFamily="34" charset="0"/>
            </a:endParaRPr>
          </a:p>
        </p:txBody>
      </p:sp>
      <p:sp>
        <p:nvSpPr>
          <p:cNvPr id="68615" name="Rectangle 8"/>
          <p:cNvSpPr/>
          <p:nvPr/>
        </p:nvSpPr>
        <p:spPr>
          <a:xfrm>
            <a:off x="5580063" y="0"/>
            <a:ext cx="396875" cy="260350"/>
          </a:xfrm>
          <a:prstGeom prst="rect">
            <a:avLst/>
          </a:prstGeom>
          <a:solidFill>
            <a:srgbClr val="008E8B"/>
          </a:solidFill>
          <a:ln w="9525">
            <a:noFill/>
          </a:ln>
        </p:spPr>
        <p:txBody>
          <a:bodyPr wrap="none" anchor="ctr" anchorCtr="0"/>
          <a:lstStyle/>
          <a:p>
            <a:pPr algn="ctr"/>
            <a:endParaRPr lang="id-ID" altLang="id-ID" dirty="0">
              <a:latin typeface="Arial" panose="020B0604020202020204" pitchFamily="34" charset="0"/>
            </a:endParaRPr>
          </a:p>
        </p:txBody>
      </p:sp>
      <p:sp>
        <p:nvSpPr>
          <p:cNvPr id="68616" name="Rectangle 9"/>
          <p:cNvSpPr/>
          <p:nvPr/>
        </p:nvSpPr>
        <p:spPr>
          <a:xfrm>
            <a:off x="6011863" y="0"/>
            <a:ext cx="323850" cy="260350"/>
          </a:xfrm>
          <a:prstGeom prst="rect">
            <a:avLst/>
          </a:prstGeom>
          <a:solidFill>
            <a:schemeClr val="hlink"/>
          </a:solidFill>
          <a:ln w="9525">
            <a:noFill/>
          </a:ln>
        </p:spPr>
        <p:txBody>
          <a:bodyPr wrap="none" anchor="ctr" anchorCtr="0"/>
          <a:lstStyle/>
          <a:p>
            <a:pPr algn="ctr"/>
            <a:endParaRPr lang="id-ID" altLang="id-ID" dirty="0">
              <a:latin typeface="Arial" panose="020B0604020202020204" pitchFamily="34" charset="0"/>
            </a:endParaRPr>
          </a:p>
        </p:txBody>
      </p:sp>
      <p:sp>
        <p:nvSpPr>
          <p:cNvPr id="68617" name="Rectangle 10"/>
          <p:cNvSpPr/>
          <p:nvPr/>
        </p:nvSpPr>
        <p:spPr>
          <a:xfrm>
            <a:off x="6372225" y="0"/>
            <a:ext cx="287338" cy="260350"/>
          </a:xfrm>
          <a:prstGeom prst="rect">
            <a:avLst/>
          </a:prstGeom>
          <a:solidFill>
            <a:srgbClr val="00A29E"/>
          </a:solidFill>
          <a:ln w="9525">
            <a:noFill/>
          </a:ln>
        </p:spPr>
        <p:txBody>
          <a:bodyPr wrap="none" anchor="ctr" anchorCtr="0"/>
          <a:lstStyle/>
          <a:p>
            <a:pPr algn="ctr"/>
            <a:endParaRPr lang="id-ID" altLang="id-ID" dirty="0">
              <a:latin typeface="Arial" panose="020B0604020202020204" pitchFamily="34" charset="0"/>
            </a:endParaRPr>
          </a:p>
        </p:txBody>
      </p:sp>
      <p:sp>
        <p:nvSpPr>
          <p:cNvPr id="68618" name="Rectangle 11"/>
          <p:cNvSpPr/>
          <p:nvPr/>
        </p:nvSpPr>
        <p:spPr>
          <a:xfrm>
            <a:off x="6696075" y="0"/>
            <a:ext cx="252413" cy="260350"/>
          </a:xfrm>
          <a:prstGeom prst="rect">
            <a:avLst/>
          </a:prstGeom>
          <a:solidFill>
            <a:srgbClr val="00B4B0"/>
          </a:solidFill>
          <a:ln w="9525">
            <a:noFill/>
          </a:ln>
        </p:spPr>
        <p:txBody>
          <a:bodyPr wrap="none" anchor="ctr" anchorCtr="0"/>
          <a:lstStyle/>
          <a:p>
            <a:pPr algn="ctr"/>
            <a:endParaRPr lang="id-ID" altLang="id-ID" dirty="0">
              <a:latin typeface="Arial" panose="020B0604020202020204" pitchFamily="34" charset="0"/>
            </a:endParaRPr>
          </a:p>
        </p:txBody>
      </p:sp>
      <p:sp>
        <p:nvSpPr>
          <p:cNvPr id="68619" name="Rectangle 12"/>
          <p:cNvSpPr/>
          <p:nvPr/>
        </p:nvSpPr>
        <p:spPr>
          <a:xfrm>
            <a:off x="6983413" y="0"/>
            <a:ext cx="179387" cy="260350"/>
          </a:xfrm>
          <a:prstGeom prst="rect">
            <a:avLst/>
          </a:prstGeom>
          <a:solidFill>
            <a:srgbClr val="00C4BF"/>
          </a:solidFill>
          <a:ln w="9525">
            <a:noFill/>
          </a:ln>
        </p:spPr>
        <p:txBody>
          <a:bodyPr wrap="none" anchor="ctr" anchorCtr="0"/>
          <a:lstStyle/>
          <a:p>
            <a:pPr algn="ctr"/>
            <a:endParaRPr lang="id-ID" altLang="id-ID" dirty="0">
              <a:latin typeface="Arial" panose="020B0604020202020204" pitchFamily="34" charset="0"/>
            </a:endParaRPr>
          </a:p>
        </p:txBody>
      </p:sp>
      <p:sp>
        <p:nvSpPr>
          <p:cNvPr id="68620" name="Rectangle 13"/>
          <p:cNvSpPr/>
          <p:nvPr/>
        </p:nvSpPr>
        <p:spPr>
          <a:xfrm>
            <a:off x="7199313" y="0"/>
            <a:ext cx="144462" cy="260350"/>
          </a:xfrm>
          <a:prstGeom prst="rect">
            <a:avLst/>
          </a:prstGeom>
          <a:solidFill>
            <a:srgbClr val="00CCC7"/>
          </a:solidFill>
          <a:ln w="9525">
            <a:noFill/>
          </a:ln>
        </p:spPr>
        <p:txBody>
          <a:bodyPr wrap="none" anchor="ctr" anchorCtr="0"/>
          <a:lstStyle/>
          <a:p>
            <a:pPr algn="ctr"/>
            <a:endParaRPr lang="id-ID" altLang="id-ID" dirty="0">
              <a:latin typeface="Arial" panose="020B0604020202020204" pitchFamily="34" charset="0"/>
            </a:endParaRPr>
          </a:p>
        </p:txBody>
      </p:sp>
      <p:sp>
        <p:nvSpPr>
          <p:cNvPr id="68621" name="Rectangle 14"/>
          <p:cNvSpPr/>
          <p:nvPr/>
        </p:nvSpPr>
        <p:spPr>
          <a:xfrm>
            <a:off x="7380288" y="0"/>
            <a:ext cx="107950" cy="260350"/>
          </a:xfrm>
          <a:prstGeom prst="rect">
            <a:avLst/>
          </a:prstGeom>
          <a:solidFill>
            <a:srgbClr val="00D2CD"/>
          </a:solidFill>
          <a:ln w="9525">
            <a:noFill/>
          </a:ln>
        </p:spPr>
        <p:txBody>
          <a:bodyPr wrap="none" anchor="ctr" anchorCtr="0"/>
          <a:lstStyle/>
          <a:p>
            <a:pPr algn="ctr"/>
            <a:endParaRPr lang="id-ID" altLang="id-ID" dirty="0">
              <a:latin typeface="Arial" panose="020B0604020202020204" pitchFamily="34" charset="0"/>
            </a:endParaRPr>
          </a:p>
        </p:txBody>
      </p:sp>
      <p:sp>
        <p:nvSpPr>
          <p:cNvPr id="68622" name="Rectangle 15"/>
          <p:cNvSpPr/>
          <p:nvPr/>
        </p:nvSpPr>
        <p:spPr>
          <a:xfrm>
            <a:off x="7516813" y="0"/>
            <a:ext cx="71437" cy="260350"/>
          </a:xfrm>
          <a:prstGeom prst="rect">
            <a:avLst/>
          </a:prstGeom>
          <a:solidFill>
            <a:srgbClr val="00DED9"/>
          </a:solidFill>
          <a:ln w="9525">
            <a:noFill/>
          </a:ln>
        </p:spPr>
        <p:txBody>
          <a:bodyPr wrap="none" anchor="ctr" anchorCtr="0"/>
          <a:lstStyle/>
          <a:p>
            <a:pPr algn="ctr"/>
            <a:endParaRPr lang="id-ID" altLang="id-ID" dirty="0">
              <a:latin typeface="Arial" panose="020B0604020202020204" pitchFamily="34" charset="0"/>
            </a:endParaRPr>
          </a:p>
        </p:txBody>
      </p:sp>
      <p:sp>
        <p:nvSpPr>
          <p:cNvPr id="68623" name="Rectangle 16"/>
          <p:cNvSpPr/>
          <p:nvPr/>
        </p:nvSpPr>
        <p:spPr>
          <a:xfrm>
            <a:off x="7621588" y="0"/>
            <a:ext cx="53975" cy="260350"/>
          </a:xfrm>
          <a:prstGeom prst="rect">
            <a:avLst/>
          </a:prstGeom>
          <a:solidFill>
            <a:srgbClr val="00E6E1"/>
          </a:solidFill>
          <a:ln w="9525">
            <a:noFill/>
          </a:ln>
        </p:spPr>
        <p:txBody>
          <a:bodyPr wrap="none" anchor="ctr" anchorCtr="0"/>
          <a:lstStyle/>
          <a:p>
            <a:pPr algn="ctr"/>
            <a:endParaRPr lang="id-ID" altLang="id-ID" dirty="0">
              <a:latin typeface="Arial" panose="020B0604020202020204" pitchFamily="34" charset="0"/>
            </a:endParaRPr>
          </a:p>
        </p:txBody>
      </p:sp>
      <p:sp>
        <p:nvSpPr>
          <p:cNvPr id="68624" name="Rectangle 17"/>
          <p:cNvSpPr/>
          <p:nvPr/>
        </p:nvSpPr>
        <p:spPr>
          <a:xfrm>
            <a:off x="7718425" y="0"/>
            <a:ext cx="36513" cy="260350"/>
          </a:xfrm>
          <a:prstGeom prst="rect">
            <a:avLst/>
          </a:prstGeom>
          <a:solidFill>
            <a:srgbClr val="00E6E1"/>
          </a:solidFill>
          <a:ln w="9525">
            <a:noFill/>
          </a:ln>
        </p:spPr>
        <p:txBody>
          <a:bodyPr wrap="none" anchor="ctr" anchorCtr="0"/>
          <a:lstStyle/>
          <a:p>
            <a:pPr algn="ctr"/>
            <a:endParaRPr lang="id-ID" altLang="id-ID" dirty="0">
              <a:latin typeface="Arial" panose="020B0604020202020204" pitchFamily="34" charset="0"/>
            </a:endParaRPr>
          </a:p>
        </p:txBody>
      </p:sp>
      <p:sp>
        <p:nvSpPr>
          <p:cNvPr id="68625" name="WordArt 20"/>
          <p:cNvSpPr>
            <a:spLocks noTextEdit="1"/>
          </p:cNvSpPr>
          <p:nvPr/>
        </p:nvSpPr>
        <p:spPr>
          <a:xfrm>
            <a:off x="2057400" y="2857500"/>
            <a:ext cx="5410200" cy="1143000"/>
          </a:xfrm>
          <a:prstGeom prst="rect">
            <a:avLst/>
          </a:prstGeom>
        </p:spPr>
        <p:txBody>
          <a:bodyPr wrap="none" fromWordArt="1">
            <a:prstTxWarp prst="textPlain">
              <a:avLst>
                <a:gd name="adj" fmla="val 50000"/>
              </a:avLst>
            </a:prstTxWarp>
            <a:normAutofit/>
          </a:bodyPr>
          <a:lstStyle/>
          <a:p>
            <a:pPr algn="ctr"/>
            <a:r>
              <a:rPr lang="en-US" sz="3600">
                <a:ln w="19050" cap="flat" cmpd="sng">
                  <a:solidFill>
                    <a:srgbClr val="99CCFF"/>
                  </a:solidFill>
                  <a:prstDash val="solid"/>
                  <a:headEnd type="none" w="med" len="med"/>
                  <a:tailEnd type="none" w="med" len="med"/>
                </a:ln>
                <a:solidFill>
                  <a:srgbClr val="0066CC"/>
                </a:solidFill>
                <a:effectLst>
                  <a:outerShdw dist="35921" dir="2699999" algn="ctr" rotWithShape="0">
                    <a:srgbClr val="990000"/>
                  </a:outerShdw>
                </a:effectLst>
                <a:latin typeface="Impact" panose="020B0806030902050204" charset="0"/>
                <a:ea typeface="Impact" panose="020B0806030902050204" charset="0"/>
              </a:rPr>
              <a:t>Selesai</a:t>
            </a:r>
          </a:p>
        </p:txBody>
      </p:sp>
      <p:sp>
        <p:nvSpPr>
          <p:cNvPr id="18" name="Footer Placeholder 17"/>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267200" y="381000"/>
            <a:ext cx="4495800" cy="563563"/>
          </a:xfrm>
        </p:spPr>
        <p:txBody>
          <a:bodyPr vert="horz" wrap="square" lIns="0" tIns="45720" rIns="0" bIns="0" numCol="1" anchor="b" anchorCtr="0" compatLnSpc="1">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36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mj-lt"/>
                <a:ea typeface="+mj-ea"/>
                <a:cs typeface="+mj-cs"/>
              </a:rPr>
              <a:t>Teori</a:t>
            </a:r>
            <a:r>
              <a:rPr kumimoji="0" lang="en-US" sz="36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mj-lt"/>
                <a:ea typeface="+mj-ea"/>
                <a:cs typeface="+mj-cs"/>
              </a:rPr>
              <a:t> </a:t>
            </a:r>
            <a:r>
              <a:rPr kumimoji="0" lang="en-US" sz="36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mj-lt"/>
                <a:ea typeface="+mj-ea"/>
                <a:cs typeface="+mj-cs"/>
              </a:rPr>
              <a:t>Ekonomi</a:t>
            </a:r>
            <a:r>
              <a:rPr kumimoji="0" lang="en-US" sz="36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mj-lt"/>
                <a:ea typeface="+mj-ea"/>
                <a:cs typeface="+mj-cs"/>
              </a:rPr>
              <a:t> </a:t>
            </a:r>
            <a:r>
              <a:rPr kumimoji="0" lang="en-US" sz="36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mj-lt"/>
                <a:ea typeface="+mj-ea"/>
                <a:cs typeface="+mj-cs"/>
              </a:rPr>
              <a:t>Klasik</a:t>
            </a:r>
            <a:endParaRPr kumimoji="0" lang="en-US" sz="36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mj-lt"/>
              <a:ea typeface="+mj-ea"/>
              <a:cs typeface="+mj-cs"/>
            </a:endParaRPr>
          </a:p>
        </p:txBody>
      </p:sp>
      <p:sp>
        <p:nvSpPr>
          <p:cNvPr id="11267" name="Rectangle 3"/>
          <p:cNvSpPr>
            <a:spLocks noGrp="1"/>
          </p:cNvSpPr>
          <p:nvPr>
            <p:ph idx="1"/>
          </p:nvPr>
        </p:nvSpPr>
        <p:spPr>
          <a:xfrm>
            <a:off x="457200" y="4267200"/>
            <a:ext cx="8229600" cy="1981200"/>
          </a:xfrm>
          <a:ln/>
        </p:spPr>
        <p:txBody>
          <a:bodyPr vert="horz" wrap="square" lIns="91440" tIns="45720" rIns="91440" bIns="45720" anchor="t" anchorCtr="0"/>
          <a:lstStyle/>
          <a:p>
            <a:pPr marL="400050" indent="-400050" eaLnBrk="1" hangingPunct="1">
              <a:lnSpc>
                <a:spcPct val="90000"/>
              </a:lnSpc>
              <a:buFont typeface="Wingdings" panose="05000000000000000000" pitchFamily="2" charset="2"/>
              <a:buChar char="&amp;"/>
            </a:pPr>
            <a:r>
              <a:rPr lang="en-US" altLang="id-ID" sz="1400" dirty="0"/>
              <a:t>Dasar filsafat; perekonomian yang didasarkan pada sistem bebas berusaha (</a:t>
            </a:r>
            <a:r>
              <a:rPr lang="en-US" altLang="id-ID" sz="1400" i="1" dirty="0"/>
              <a:t>Laissez </a:t>
            </a:r>
            <a:r>
              <a:rPr lang="en-US" altLang="id-ID" sz="1400" dirty="0"/>
              <a:t>Faire) adalah </a:t>
            </a:r>
            <a:r>
              <a:rPr lang="en-US" altLang="id-ID" sz="1400" i="1" dirty="0"/>
              <a:t>self-regulating</a:t>
            </a:r>
            <a:r>
              <a:rPr lang="en-US" altLang="id-ID" sz="1400" dirty="0"/>
              <a:t>, artinya mempunyai kemampuan untuk kembali ke posisi keseimbangan secara otomatis. Pemerintah tidak perlu campur tangan dalam perekonomian.</a:t>
            </a:r>
          </a:p>
          <a:p>
            <a:pPr marL="400050" indent="-400050" eaLnBrk="1" hangingPunct="1">
              <a:lnSpc>
                <a:spcPct val="90000"/>
              </a:lnSpc>
              <a:buFont typeface="Wingdings" panose="05000000000000000000" pitchFamily="2" charset="2"/>
              <a:buChar char="&amp;"/>
            </a:pPr>
            <a:r>
              <a:rPr lang="en-US" altLang="id-ID" sz="1400" dirty="0"/>
              <a:t>Di Pasar Barang sifat </a:t>
            </a:r>
            <a:r>
              <a:rPr lang="en-US" altLang="id-ID" sz="1400" i="1" dirty="0"/>
              <a:t>self-regulating</a:t>
            </a:r>
            <a:r>
              <a:rPr lang="en-US" altLang="id-ID" sz="1400" dirty="0"/>
              <a:t> ini dicerminkan oleh adanya proses yang otomatis membawa kembali ke posisi GDP yang menjamin full-employment, apabila karena sesuatu hal perekonomian tidak pada posisi ini. Landasan dari keyakinan ini adalah;</a:t>
            </a:r>
          </a:p>
          <a:p>
            <a:pPr marL="725805" lvl="1" indent="-381000" eaLnBrk="1" hangingPunct="1">
              <a:lnSpc>
                <a:spcPct val="90000"/>
              </a:lnSpc>
              <a:buFont typeface="Wingdings" panose="05000000000000000000" pitchFamily="2" charset="2"/>
              <a:buAutoNum type="arabicParenR"/>
            </a:pPr>
            <a:r>
              <a:rPr lang="en-US" altLang="id-ID" sz="1400" dirty="0"/>
              <a:t>Berlakunya hukum Say yang menyatakan bahwa “Supply creates its own demand,”</a:t>
            </a:r>
          </a:p>
          <a:p>
            <a:pPr marL="725805" lvl="1" indent="-381000" eaLnBrk="1" hangingPunct="1">
              <a:lnSpc>
                <a:spcPct val="90000"/>
              </a:lnSpc>
              <a:buFont typeface="Wingdings" panose="05000000000000000000" pitchFamily="2" charset="2"/>
              <a:buAutoNum type="arabicParenR"/>
            </a:pPr>
            <a:r>
              <a:rPr lang="en-US" altLang="id-ID" sz="1400" dirty="0"/>
              <a:t>Anggapan bahwa semua harga fleksibel</a:t>
            </a: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pic>
        <p:nvPicPr>
          <p:cNvPr id="11269" name="Picture 5"/>
          <p:cNvPicPr>
            <a:picLocks noChangeAspect="1"/>
          </p:cNvPicPr>
          <p:nvPr/>
        </p:nvPicPr>
        <p:blipFill>
          <a:blip r:embed="rId3"/>
          <a:stretch>
            <a:fillRect/>
          </a:stretch>
        </p:blipFill>
        <p:spPr>
          <a:xfrm>
            <a:off x="6400800" y="1066800"/>
            <a:ext cx="2057400" cy="2508250"/>
          </a:xfrm>
          <a:prstGeom prst="rect">
            <a:avLst/>
          </a:prstGeom>
          <a:noFill/>
          <a:ln w="9525">
            <a:noFill/>
          </a:ln>
        </p:spPr>
      </p:pic>
      <p:sp>
        <p:nvSpPr>
          <p:cNvPr id="11270" name="Rectangle 5"/>
          <p:cNvSpPr/>
          <p:nvPr/>
        </p:nvSpPr>
        <p:spPr>
          <a:xfrm>
            <a:off x="533400" y="914400"/>
            <a:ext cx="5867400" cy="3324225"/>
          </a:xfrm>
          <a:prstGeom prst="rect">
            <a:avLst/>
          </a:prstGeom>
          <a:noFill/>
          <a:ln w="9525">
            <a:noFill/>
          </a:ln>
        </p:spPr>
        <p:txBody>
          <a:bodyPr>
            <a:spAutoFit/>
          </a:bodyPr>
          <a:lstStyle/>
          <a:p>
            <a:r>
              <a:rPr lang="en-US" altLang="id-ID" sz="1400" dirty="0">
                <a:latin typeface="Arial" panose="020B0604020202020204" pitchFamily="34" charset="0"/>
              </a:rPr>
              <a:t>Adam Smith, bernama lengkap John Adam Smith, lahir di kota Kirkcaldy pada 5 Juni 1723. Ia adalah seorang filsuf berkebangasaan Skotlandia yang menjadi peloor ilmu ekonomi modern. Adam Smith terkenal dengan buku karyanya An Inquiry into the Nature and Causes of the Wealth of Nations (disingkat The Wealth of Nations) yang terbit tahun 1776. Buku ini merupakan buku pertama yang menggambarkan sejarah perkembangan industri dan perdagangan di Eropa Barat serta dasar-dasar perkembangan perdagangan bebas dan kapitalisme.</a:t>
            </a:r>
            <a:br>
              <a:rPr lang="en-US" altLang="id-ID" sz="1400" dirty="0">
                <a:latin typeface="Arial" panose="020B0604020202020204" pitchFamily="34" charset="0"/>
              </a:rPr>
            </a:br>
            <a:r>
              <a:rPr lang="en-US" altLang="id-ID" sz="1400" dirty="0">
                <a:latin typeface="Arial" panose="020B0604020202020204" pitchFamily="34" charset="0"/>
              </a:rPr>
              <a:t>Adam Smith mulai dikenal luas setelah teori ekonomi “laissez-faire” yang diumumkannya. Smith percaya akan hak yang mempengaruhi kemajuan ekonomi diri sendiri dengan bebas, tanpa dikendalikan oleh perkumpulan ataupun negara. Teori inilah yang mengubah mayoritas kawasan Eropa menjadi daerah perdagangan bebas sehingga melahirkan banyak pengusaha. Karena itu, Adam Smith hingga sekarang dikenal sebagai “</a:t>
            </a:r>
            <a:r>
              <a:rPr lang="en-US" altLang="id-ID" sz="1400" b="1" dirty="0">
                <a:latin typeface="Arial" panose="020B0604020202020204" pitchFamily="34" charset="0"/>
              </a:rPr>
              <a:t>Bapak Ekonomi”.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52400"/>
            <a:ext cx="5943600" cy="857250"/>
          </a:xfrm>
        </p:spPr>
        <p:txBody>
          <a:bodyPr vert="horz" wrap="square" lIns="0" tIns="45720" rIns="0" bIns="0" numCol="1" anchor="b"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5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Teori</a:t>
            </a:r>
            <a:r>
              <a:rPr kumimoji="0" lang="en-US" sz="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5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Ekonomi</a:t>
            </a:r>
            <a:r>
              <a:rPr kumimoji="0" lang="en-US" sz="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 Keynes</a:t>
            </a:r>
          </a:p>
        </p:txBody>
      </p:sp>
      <p:sp>
        <p:nvSpPr>
          <p:cNvPr id="13315" name="Rectangle 3"/>
          <p:cNvSpPr>
            <a:spLocks noGrp="1"/>
          </p:cNvSpPr>
          <p:nvPr>
            <p:ph idx="1"/>
          </p:nvPr>
        </p:nvSpPr>
        <p:spPr>
          <a:xfrm>
            <a:off x="457200" y="3304381"/>
            <a:ext cx="8229600" cy="2819400"/>
          </a:xfrm>
          <a:ln/>
        </p:spPr>
        <p:txBody>
          <a:bodyPr vert="horz" wrap="square" lIns="91440" tIns="45720" rIns="91440" bIns="45720" anchor="t" anchorCtr="0"/>
          <a:lstStyle/>
          <a:p>
            <a:pPr algn="just" eaLnBrk="1" hangingPunct="1">
              <a:lnSpc>
                <a:spcPct val="105000"/>
              </a:lnSpc>
              <a:buFont typeface="Wingdings" panose="05000000000000000000" pitchFamily="2" charset="2"/>
              <a:buChar char="&amp;"/>
            </a:pPr>
            <a:r>
              <a:rPr lang="en-US" altLang="id-ID" sz="1400" dirty="0"/>
              <a:t>Keynes berpendapat bahwa sistem </a:t>
            </a:r>
            <a:r>
              <a:rPr lang="en-US" altLang="id-ID" sz="1400" i="1" dirty="0"/>
              <a:t>Leissez Faire</a:t>
            </a:r>
            <a:r>
              <a:rPr lang="en-US" altLang="id-ID" sz="1400" dirty="0"/>
              <a:t> murni tidak bisa dipertahankan. Pada tingkat makro, pemerintah harus secara aktif dan sadar mengendalikan perekonomian ke arah posisi “Full Employment”-nya, sebab mekanisme otomatis ke arah posisi tersebut tidak bisa diandalkan secara otomatis.</a:t>
            </a:r>
          </a:p>
          <a:p>
            <a:pPr algn="just" eaLnBrk="1" hangingPunct="1">
              <a:lnSpc>
                <a:spcPct val="105000"/>
              </a:lnSpc>
              <a:buFont typeface="Wingdings" panose="05000000000000000000" pitchFamily="2" charset="2"/>
              <a:buChar char="&amp;"/>
            </a:pPr>
            <a:r>
              <a:rPr lang="en-US" altLang="id-ID" sz="1400" dirty="0"/>
              <a:t>Menurut Keynes, situasi makro suatu perekonomian ditentukan oleh apa yang terjadi dengan </a:t>
            </a:r>
            <a:r>
              <a:rPr lang="en-US" altLang="id-ID" sz="1400" i="1" dirty="0"/>
              <a:t>permintaan agregat</a:t>
            </a:r>
            <a:r>
              <a:rPr lang="en-US" altLang="id-ID" sz="1400" dirty="0"/>
              <a:t> masyarakat apabila permintaan agregat melebihi penawaran agregat (atau output yang dihasilkan) dalam periode tersebut, maka akan terjadi situasi “kekurangan produksi”. Pada periode berikutnya output akan naik atau harga akan naik, atau keduanya terjadi bersama-sama.</a:t>
            </a:r>
          </a:p>
          <a:p>
            <a:pPr algn="just" eaLnBrk="1" hangingPunct="1">
              <a:lnSpc>
                <a:spcPct val="105000"/>
              </a:lnSpc>
              <a:buFont typeface="Wingdings" panose="05000000000000000000" pitchFamily="2" charset="2"/>
              <a:buChar char="&amp;"/>
            </a:pPr>
            <a:r>
              <a:rPr lang="en-US" altLang="id-ID" sz="1400" dirty="0"/>
              <a:t>Apabila permintaan agregat lebih kecil daripada </a:t>
            </a:r>
            <a:r>
              <a:rPr lang="en-US" altLang="id-ID" sz="1400" i="1" dirty="0"/>
              <a:t>penawaran agregat,</a:t>
            </a:r>
            <a:r>
              <a:rPr lang="en-US" altLang="id-ID" sz="1400" dirty="0"/>
              <a:t> maka situasi “kelebihan produksi” terjadi. Pada periode berikutnya output akan turun atau harga akan turun, atau keduanya terjadi bersama-sama.</a:t>
            </a:r>
          </a:p>
        </p:txBody>
      </p:sp>
      <p:sp>
        <p:nvSpPr>
          <p:cNvPr id="4" name="Footer Placeholder 4"/>
          <p:cNvSpPr txBox="1">
            <a:spLocks noGrp="1"/>
          </p:cNvSpPr>
          <p:nvPr>
            <p:ph type="ftr" sz="quarter" idx="11"/>
          </p:nvPr>
        </p:nvSpPr>
        <p:spPr>
          <a:noFill/>
        </p:spPr>
        <p:txBody>
          <a:bodyPr vert="horz" lIns="0" tIns="0" rIns="0" bIns="0" anchor="b"/>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endParaRPr kumimoji="0" lang="en-US" sz="1200" b="0" i="0" u="none" strike="noStrike" kern="1200" cap="none" spc="0" normalizeH="0" baseline="0" noProof="0" dirty="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Rectangle 5"/>
          <p:cNvSpPr/>
          <p:nvPr/>
        </p:nvSpPr>
        <p:spPr>
          <a:xfrm>
            <a:off x="533400" y="990600"/>
            <a:ext cx="5943600" cy="1938338"/>
          </a:xfrm>
          <a:prstGeom prst="rect">
            <a:avLst/>
          </a:prstGeom>
          <a:ln>
            <a:solidFill>
              <a:schemeClr val="bg2">
                <a:lumMod val="50000"/>
              </a:schemeClr>
            </a:solidFill>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John Maynard Keynes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dilahirkan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Cambridge,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Inggris</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pada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tanggal</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5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Juni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1883</a:t>
            </a:r>
          </a:p>
          <a:p>
            <a:pPr marL="0" marR="0" lvl="0" indent="0" algn="l"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Pada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tahun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1936, Keynes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menerbitkan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hasil</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pemikirannya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yang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terpenting</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terkenal</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hingga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sekarang</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yakni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General Theory of Employment</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Interest, and Money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Teori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Umum</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mengenai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Lowongan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Peluang</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Kerja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Bunga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Uang</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b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br>
            <a:b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b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Dalam</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bukunya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itu</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diungkapkan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bahwa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penghasilan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peluang</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lowongan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kerja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itu</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ditentukan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oleh</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jumlah</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pengeluaran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swasta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negara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Pendapat</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ini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dinilai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para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ahli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dunia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sebagai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suatu</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penyimpangan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tradisi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Neo-</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Klasik</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akhirnya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menciptakan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mazhab</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baru</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mazhab</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ekonomi</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modern yang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biasa</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dikenal</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dengan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sebutan</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mazbab</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Keynes.</a:t>
            </a:r>
          </a:p>
        </p:txBody>
      </p:sp>
      <p:pic>
        <p:nvPicPr>
          <p:cNvPr id="13318" name="Picture 6"/>
          <p:cNvPicPr>
            <a:picLocks noChangeAspect="1"/>
          </p:cNvPicPr>
          <p:nvPr/>
        </p:nvPicPr>
        <p:blipFill>
          <a:blip r:embed="rId3"/>
          <a:stretch>
            <a:fillRect/>
          </a:stretch>
        </p:blipFill>
        <p:spPr>
          <a:xfrm>
            <a:off x="6553200" y="609600"/>
            <a:ext cx="1914525" cy="2390775"/>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500063" y="1500188"/>
            <a:ext cx="8143875" cy="1588"/>
          </a:xfrm>
          <a:prstGeom prst="line">
            <a:avLst/>
          </a:prstGeom>
          <a:ln w="177800" cap="rnd">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5363" name="Title 1"/>
          <p:cNvSpPr>
            <a:spLocks noGrp="1"/>
          </p:cNvSpPr>
          <p:nvPr>
            <p:ph type="title"/>
          </p:nvPr>
        </p:nvSpPr>
        <p:spPr>
          <a:xfrm>
            <a:off x="685800" y="838200"/>
            <a:ext cx="6276975" cy="733425"/>
          </a:xfrm>
          <a:ln/>
        </p:spPr>
        <p:txBody>
          <a:bodyPr vert="horz" wrap="square" lIns="0" tIns="45720" rIns="0" bIns="0" anchor="b" anchorCtr="0"/>
          <a:lstStyle/>
          <a:p>
            <a:pPr eaLnBrk="1" hangingPunct="1"/>
            <a:br>
              <a:rPr lang="en-US" altLang="id-ID" sz="3600" b="1" dirty="0">
                <a:solidFill>
                  <a:srgbClr val="C00000"/>
                </a:solidFill>
                <a:latin typeface="Bauhaus 93" panose="04030905020B02020C02" pitchFamily="82" charset="0"/>
                <a:cs typeface="Arial" panose="020B0604020202020204" pitchFamily="34" charset="0"/>
              </a:rPr>
            </a:br>
            <a:r>
              <a:rPr lang="en-US" altLang="id-ID" sz="3600" b="1" dirty="0">
                <a:solidFill>
                  <a:srgbClr val="C00000"/>
                </a:solidFill>
                <a:latin typeface="Bauhaus 93" panose="04030905020B02020C02" pitchFamily="82" charset="0"/>
                <a:cs typeface="Arial" panose="020B0604020202020204" pitchFamily="34" charset="0"/>
              </a:rPr>
              <a:t>LINGKUP DARI ILMU EKONOMI</a:t>
            </a:r>
            <a:endParaRPr lang="en-US" altLang="id-ID" sz="3600" b="1" dirty="0">
              <a:solidFill>
                <a:srgbClr val="C00000"/>
              </a:solidFill>
              <a:latin typeface="Bauhaus 93" panose="04030905020B02020C02" pitchFamily="82" charset="0"/>
              <a:ea typeface="Arial" panose="020B0604020202020204" pitchFamily="34" charset="0"/>
            </a:endParaRPr>
          </a:p>
        </p:txBody>
      </p:sp>
      <p:sp>
        <p:nvSpPr>
          <p:cNvPr id="15364" name="Content Placeholder 2"/>
          <p:cNvSpPr>
            <a:spLocks noGrp="1"/>
          </p:cNvSpPr>
          <p:nvPr>
            <p:ph idx="1"/>
          </p:nvPr>
        </p:nvSpPr>
        <p:spPr>
          <a:xfrm>
            <a:off x="457200" y="2057400"/>
            <a:ext cx="8229600" cy="3810000"/>
          </a:xfrm>
          <a:ln/>
        </p:spPr>
        <p:txBody>
          <a:bodyPr vert="horz" wrap="square" lIns="91440" tIns="45720" rIns="91440" bIns="45720" anchor="t" anchorCtr="0"/>
          <a:lstStyle/>
          <a:p>
            <a:pPr eaLnBrk="1" hangingPunct="1"/>
            <a:r>
              <a:rPr lang="en-US" altLang="id-ID" sz="2800" b="1" dirty="0">
                <a:latin typeface="Times New Roman" panose="02020603050405020304" pitchFamily="18" charset="0"/>
                <a:cs typeface="Times New Roman" panose="02020603050405020304" pitchFamily="18" charset="0"/>
              </a:rPr>
              <a:t>Mikroekonomi</a:t>
            </a:r>
            <a:r>
              <a:rPr lang="en-US" altLang="id-ID" sz="2800" dirty="0">
                <a:latin typeface="Times New Roman" panose="02020603050405020304" pitchFamily="18" charset="0"/>
                <a:cs typeface="Times New Roman" panose="02020603050405020304" pitchFamily="18" charset="0"/>
              </a:rPr>
              <a:t> adalah cabang ilmu ekonomi yang mempelajari perilaku unit pengambil-keputusan, yaitu perusahaan bisnis dan rumahtangga</a:t>
            </a:r>
          </a:p>
          <a:p>
            <a:pPr eaLnBrk="1" hangingPunct="1"/>
            <a:endParaRPr lang="en-US" altLang="id-ID" sz="2800" b="1" dirty="0">
              <a:latin typeface="Times New Roman" panose="02020603050405020304" pitchFamily="18" charset="0"/>
              <a:cs typeface="Times New Roman" panose="02020603050405020304" pitchFamily="18" charset="0"/>
            </a:endParaRPr>
          </a:p>
          <a:p>
            <a:pPr eaLnBrk="1" hangingPunct="1"/>
            <a:r>
              <a:rPr lang="en-US" altLang="id-ID" sz="2800" b="1" dirty="0">
                <a:latin typeface="Times New Roman" panose="02020603050405020304" pitchFamily="18" charset="0"/>
                <a:cs typeface="Times New Roman" panose="02020603050405020304" pitchFamily="18" charset="0"/>
              </a:rPr>
              <a:t>Makroekonomi</a:t>
            </a:r>
            <a:r>
              <a:rPr lang="en-US" altLang="id-ID" sz="2800" dirty="0">
                <a:latin typeface="Times New Roman" panose="02020603050405020304" pitchFamily="18" charset="0"/>
                <a:cs typeface="Times New Roman" panose="02020603050405020304" pitchFamily="18" charset="0"/>
              </a:rPr>
              <a:t> adalah cabang ilmu ekonomi yang mempelajari </a:t>
            </a:r>
            <a:r>
              <a:rPr lang="en-US" altLang="id-ID" sz="2800" i="1" dirty="0">
                <a:latin typeface="Times New Roman" panose="02020603050405020304" pitchFamily="18" charset="0"/>
                <a:cs typeface="Times New Roman" panose="02020603050405020304" pitchFamily="18" charset="0"/>
              </a:rPr>
              <a:t>agregat ekonomi</a:t>
            </a:r>
            <a:r>
              <a:rPr lang="en-US" altLang="id-ID" sz="2800" dirty="0">
                <a:latin typeface="Times New Roman" panose="02020603050405020304" pitchFamily="18" charset="0"/>
                <a:cs typeface="Times New Roman" panose="02020603050405020304" pitchFamily="18" charset="0"/>
              </a:rPr>
              <a:t> (pendapatan, output, pekerjaan, dsb) dalam skala nasional</a:t>
            </a:r>
            <a:endParaRPr lang="en-US" altLang="id-ID" sz="2800" dirty="0">
              <a:latin typeface="Times New Roman" panose="02020603050405020304" pitchFamily="18" charset="0"/>
              <a:ea typeface="Times New Roman" panose="02020603050405020304" pitchFamily="18" charset="0"/>
            </a:endParaRPr>
          </a:p>
        </p:txBody>
      </p:sp>
      <p:sp>
        <p:nvSpPr>
          <p:cNvPr id="14" name="Footer Placeholder 13"/>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500063" y="1428750"/>
            <a:ext cx="8143875" cy="1588"/>
          </a:xfrm>
          <a:prstGeom prst="line">
            <a:avLst/>
          </a:prstGeom>
          <a:ln w="177800" cap="rnd">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6387" name="Content Placeholder 2"/>
          <p:cNvSpPr>
            <a:spLocks noGrp="1"/>
          </p:cNvSpPr>
          <p:nvPr>
            <p:ph idx="1"/>
          </p:nvPr>
        </p:nvSpPr>
        <p:spPr>
          <a:xfrm>
            <a:off x="533400" y="1752600"/>
            <a:ext cx="8229600" cy="4483100"/>
          </a:xfrm>
          <a:ln/>
        </p:spPr>
        <p:txBody>
          <a:bodyPr vert="horz" wrap="square" lIns="91440" tIns="45720" rIns="91440" bIns="45720" anchor="t" anchorCtr="0"/>
          <a:lstStyle/>
          <a:p>
            <a:pPr eaLnBrk="1" hangingPunct="1"/>
            <a:r>
              <a:rPr lang="en-US" altLang="id-ID" sz="2400" dirty="0">
                <a:latin typeface="Times New Roman" panose="02020603050405020304" pitchFamily="18" charset="0"/>
                <a:cs typeface="Times New Roman" panose="02020603050405020304" pitchFamily="18" charset="0"/>
              </a:rPr>
              <a:t>Ilmu ekonomi makro lahir dari upaya menjelaskan </a:t>
            </a:r>
            <a:r>
              <a:rPr lang="en-US" altLang="id-ID" sz="2400" b="1" dirty="0">
                <a:latin typeface="Times New Roman" panose="02020603050405020304" pitchFamily="18" charset="0"/>
                <a:cs typeface="Times New Roman" panose="02020603050405020304" pitchFamily="18" charset="0"/>
              </a:rPr>
              <a:t>Depresi Besar</a:t>
            </a:r>
            <a:r>
              <a:rPr lang="en-US" altLang="id-ID" sz="2400" dirty="0">
                <a:latin typeface="Times New Roman" panose="02020603050405020304" pitchFamily="18" charset="0"/>
                <a:cs typeface="Times New Roman" panose="02020603050405020304" pitchFamily="18" charset="0"/>
              </a:rPr>
              <a:t> pada kurun 1930-an</a:t>
            </a:r>
          </a:p>
          <a:p>
            <a:pPr eaLnBrk="1" hangingPunct="1"/>
            <a:r>
              <a:rPr lang="en-US" altLang="id-ID" sz="2400" dirty="0">
                <a:latin typeface="Times New Roman" panose="02020603050405020304" pitchFamily="18" charset="0"/>
                <a:cs typeface="Times New Roman" panose="02020603050405020304" pitchFamily="18" charset="0"/>
              </a:rPr>
              <a:t>Sejak saat itu, ilmu ini terus berkembang berkaitan dengan persoalan baru yaitu </a:t>
            </a:r>
            <a:r>
              <a:rPr lang="en-US" altLang="id-ID" sz="2400" i="1" dirty="0">
                <a:latin typeface="Times New Roman" panose="02020603050405020304" pitchFamily="18" charset="0"/>
                <a:cs typeface="Times New Roman" panose="02020603050405020304" pitchFamily="18" charset="0"/>
              </a:rPr>
              <a:t>berubahnya masalah yang dihadapi perekonomian</a:t>
            </a:r>
          </a:p>
          <a:p>
            <a:pPr eaLnBrk="1" hangingPunct="1"/>
            <a:r>
              <a:rPr lang="en-US" altLang="id-ID" sz="2400" dirty="0">
                <a:latin typeface="Times New Roman" panose="02020603050405020304" pitchFamily="18" charset="0"/>
                <a:cs typeface="Times New Roman" panose="02020603050405020304" pitchFamily="18" charset="0"/>
              </a:rPr>
              <a:t>Sepanjang akhir 1960-an, dipercaya bahwa pemerintah bisa "memperbaiki" perekonomian agar tetap berjalan seimbang pada setiap masa</a:t>
            </a:r>
          </a:p>
          <a:p>
            <a:pPr eaLnBrk="1" hangingPunct="1"/>
            <a:r>
              <a:rPr lang="en-US" altLang="id-ID" sz="2400" dirty="0">
                <a:latin typeface="Times New Roman" panose="02020603050405020304" pitchFamily="18" charset="0"/>
                <a:cs typeface="Times New Roman" panose="02020603050405020304" pitchFamily="18" charset="0"/>
              </a:rPr>
              <a:t>Meskipun demikian, kinerja ekonomi yang lemah pada 1970-an memperlihatkan bahwa "perbaikan" ini tidak selalu berhasil</a:t>
            </a:r>
          </a:p>
          <a:p>
            <a:pPr eaLnBrk="1" hangingPunct="1"/>
            <a:endParaRPr lang="en-US" altLang="id-ID" sz="2400" i="1" dirty="0">
              <a:latin typeface="Times New Roman" panose="02020603050405020304" pitchFamily="18" charset="0"/>
              <a:ea typeface="Times New Roman" panose="02020603050405020304" pitchFamily="18" charset="0"/>
            </a:endParaRPr>
          </a:p>
        </p:txBody>
      </p:sp>
      <p:sp>
        <p:nvSpPr>
          <p:cNvPr id="16388" name="Title 1"/>
          <p:cNvSpPr>
            <a:spLocks noGrp="1"/>
          </p:cNvSpPr>
          <p:nvPr>
            <p:ph type="title"/>
          </p:nvPr>
        </p:nvSpPr>
        <p:spPr>
          <a:xfrm>
            <a:off x="428625" y="609600"/>
            <a:ext cx="8229600" cy="609600"/>
          </a:xfrm>
          <a:ln/>
        </p:spPr>
        <p:txBody>
          <a:bodyPr vert="horz" wrap="square" lIns="0" tIns="45720" rIns="0" bIns="0" anchor="b" anchorCtr="0"/>
          <a:lstStyle/>
          <a:p>
            <a:pPr eaLnBrk="1" hangingPunct="1"/>
            <a:r>
              <a:rPr lang="en-US" altLang="id-ID" sz="3200" b="1" dirty="0">
                <a:solidFill>
                  <a:schemeClr val="accent1"/>
                </a:solidFill>
                <a:latin typeface="Arial" panose="020B0604020202020204" pitchFamily="34" charset="0"/>
                <a:cs typeface="Arial" panose="020B0604020202020204" pitchFamily="34" charset="0"/>
              </a:rPr>
              <a:t> Akar ILMU EKONOMI MAKRO</a:t>
            </a:r>
            <a:endParaRPr lang="en-US" altLang="id-ID" sz="3200" b="1" dirty="0">
              <a:solidFill>
                <a:schemeClr val="accent1"/>
              </a:solidFill>
              <a:latin typeface="Arial" panose="020B0604020202020204" pitchFamily="34" charset="0"/>
              <a:ea typeface="Arial" panose="020B0604020202020204" pitchFamily="34" charset="0"/>
            </a:endParaRPr>
          </a:p>
        </p:txBody>
      </p:sp>
      <p:sp>
        <p:nvSpPr>
          <p:cNvPr id="13" name="Footer Placeholder 12"/>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500063" y="1428750"/>
            <a:ext cx="8143875" cy="1588"/>
          </a:xfrm>
          <a:prstGeom prst="line">
            <a:avLst/>
          </a:prstGeom>
          <a:ln w="177800" cap="rnd">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7411" name="Title 1"/>
          <p:cNvSpPr>
            <a:spLocks noGrp="1"/>
          </p:cNvSpPr>
          <p:nvPr>
            <p:ph type="title"/>
          </p:nvPr>
        </p:nvSpPr>
        <p:spPr>
          <a:xfrm>
            <a:off x="428625" y="428625"/>
            <a:ext cx="8229600" cy="1143000"/>
          </a:xfrm>
          <a:ln/>
        </p:spPr>
        <p:txBody>
          <a:bodyPr vert="horz" wrap="square" lIns="0" tIns="45720" rIns="0" bIns="0" anchor="b" anchorCtr="0"/>
          <a:lstStyle/>
          <a:p>
            <a:pPr eaLnBrk="1" hangingPunct="1"/>
            <a:r>
              <a:rPr lang="en-US" altLang="id-ID" sz="3200" b="1" dirty="0">
                <a:solidFill>
                  <a:schemeClr val="accent1"/>
                </a:solidFill>
                <a:latin typeface="Arial" panose="020B0604020202020204" pitchFamily="34" charset="0"/>
                <a:cs typeface="Arial" panose="020B0604020202020204" pitchFamily="34" charset="0"/>
              </a:rPr>
              <a:t>EKONOMI MAKRO</a:t>
            </a:r>
            <a:br>
              <a:rPr lang="en-US" altLang="id-ID" sz="3200" b="1" dirty="0">
                <a:solidFill>
                  <a:schemeClr val="accent1"/>
                </a:solidFill>
                <a:latin typeface="Arial" panose="020B0604020202020204" pitchFamily="34" charset="0"/>
                <a:cs typeface="Arial" panose="020B0604020202020204" pitchFamily="34" charset="0"/>
              </a:rPr>
            </a:br>
            <a:r>
              <a:rPr lang="en-US" altLang="id-ID" sz="3200" b="1" dirty="0">
                <a:solidFill>
                  <a:schemeClr val="accent1"/>
                </a:solidFill>
                <a:latin typeface="Arial" panose="020B0604020202020204" pitchFamily="34" charset="0"/>
                <a:cs typeface="Arial" panose="020B0604020202020204" pitchFamily="34" charset="0"/>
              </a:rPr>
              <a:t>Pengaruh Pemerintah</a:t>
            </a:r>
            <a:endParaRPr lang="en-US" altLang="id-ID" sz="3200" dirty="0">
              <a:solidFill>
                <a:schemeClr val="accent1"/>
              </a:solidFill>
              <a:latin typeface="Arial" panose="020B0604020202020204" pitchFamily="34" charset="0"/>
              <a:ea typeface="Arial" panose="020B0604020202020204" pitchFamily="34" charset="0"/>
            </a:endParaRPr>
          </a:p>
        </p:txBody>
      </p:sp>
      <p:sp>
        <p:nvSpPr>
          <p:cNvPr id="26628" name="Content Placeholder 2"/>
          <p:cNvSpPr>
            <a:spLocks noGrp="1"/>
          </p:cNvSpPr>
          <p:nvPr>
            <p:ph idx="1"/>
          </p:nvPr>
        </p:nvSpPr>
        <p:spPr>
          <a:xfrm>
            <a:off x="457200" y="1571625"/>
            <a:ext cx="8229600" cy="4554538"/>
          </a:xfrm>
        </p:spPr>
        <p:txBody>
          <a:bodyPr vert="horz" wrap="square" lIns="91440" tIns="45720" rIns="91440" bIns="45720" numCol="1" anchor="t" anchorCtr="0" compatLnSpc="1"/>
          <a:lstStyle/>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endParaRPr kumimoji="0" 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None/>
              <a:defRPr/>
            </a:pPr>
            <a:r>
              <a:rPr kumimoji="0" 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Beberapa perangkat yang dimiliki pemerintah untuk mempengaruhi ekonomi makro adalah:</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endParaRPr kumimoji="0" lang="en-US" sz="2400" b="0" i="1"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kebijakan fiskal </a:t>
            </a:r>
            <a:br>
              <a:rPr kumimoji="0" lang="en-US" sz="2400" b="0" i="1"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(keputusan tentang pajak dan belanja pemerintah)</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kebijakan moneter </a:t>
            </a:r>
            <a:br>
              <a:rPr kumimoji="0" lang="en-US" sz="2400" b="0" i="1"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(pengendalian penawaran uang)</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kebijakan pertumbuhan atau sisi penawaran </a:t>
            </a:r>
            <a:br>
              <a:rPr kumimoji="0" lang="en-US" sz="2400" b="0" i="1"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(kebijakan yang berfokus pada peningkatan tingkat pertumbuhan jangka panjang)</a:t>
            </a:r>
          </a:p>
        </p:txBody>
      </p:sp>
      <p:sp>
        <p:nvSpPr>
          <p:cNvPr id="13" name="Footer Placeholder 12"/>
          <p:cNvSpPr txBox="1">
            <a:spLocks noGrp="1"/>
          </p:cNvSpPr>
          <p:nvPr>
            <p:ph type="ftr" sz="quarter" idx="11"/>
          </p:nvPr>
        </p:nvSpPr>
        <p:spPr>
          <a:noFill/>
        </p:spPr>
        <p:txBody>
          <a:bodyPr vert="horz" lIns="0" tIns="0" rIns="0" bIns="0" anchor="b"/>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rPr>
              <a:t>Materi Ekonomi Makro @ Endri Sentosa :                  Trisakti School of Management (TSM)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800</TotalTime>
  <Words>4968</Words>
  <Application>Microsoft Office PowerPoint</Application>
  <PresentationFormat>On-screen Show (4:3)</PresentationFormat>
  <Paragraphs>805</Paragraphs>
  <Slides>49</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49</vt:i4>
      </vt:variant>
    </vt:vector>
  </HeadingPairs>
  <TitlesOfParts>
    <vt:vector size="61" baseType="lpstr">
      <vt:lpstr>Arial</vt:lpstr>
      <vt:lpstr>Bauhaus 93</vt:lpstr>
      <vt:lpstr>Bradley Hand ITC</vt:lpstr>
      <vt:lpstr>Calibri</vt:lpstr>
      <vt:lpstr>Comic Sans MS</vt:lpstr>
      <vt:lpstr>Constantia</vt:lpstr>
      <vt:lpstr>Impact</vt:lpstr>
      <vt:lpstr>Snap ITC</vt:lpstr>
      <vt:lpstr>Times New Roman</vt:lpstr>
      <vt:lpstr>Wingdings</vt:lpstr>
      <vt:lpstr>Wingdings 2</vt:lpstr>
      <vt:lpstr>Flow</vt:lpstr>
      <vt:lpstr>   TEORI EKONOMI MAKRO </vt:lpstr>
      <vt:lpstr>SAP</vt:lpstr>
      <vt:lpstr>Aturan Perkuliahan</vt:lpstr>
      <vt:lpstr>Konsep Dasar Makro  dan Perhitungan Pendapatan Nasional</vt:lpstr>
      <vt:lpstr>Teori Ekonomi Klasik</vt:lpstr>
      <vt:lpstr>Teori Ekonomi Keynes</vt:lpstr>
      <vt:lpstr> LINGKUP DARI ILMU EKONOMI</vt:lpstr>
      <vt:lpstr> Akar ILMU EKONOMI MAKRO</vt:lpstr>
      <vt:lpstr>EKONOMI MAKRO Pengaruh Pemerintah</vt:lpstr>
      <vt:lpstr>Fokus Ekonomi Makro</vt:lpstr>
      <vt:lpstr>Tujuan pembangunan Ek.makro</vt:lpstr>
      <vt:lpstr>Masalah yang dihadapi Pemerintah (Indonesia)</vt:lpstr>
      <vt:lpstr>Kerangka Analisis Ekonomi Makro</vt:lpstr>
      <vt:lpstr>PowerPoint Presentation</vt:lpstr>
      <vt:lpstr>   Konsep Ekonomi Mikro dengan Ekonomi Makro </vt:lpstr>
      <vt:lpstr>Karakteristik Pasar Perekonomian</vt:lpstr>
      <vt:lpstr>PowerPoint Presentation</vt:lpstr>
      <vt:lpstr>Gambar 1.1 Sektor-sektor Ekonomi</vt:lpstr>
      <vt:lpstr>KEBIJAKAN PEMERINTAH DALAM MENGATASI MASALAH PEREKONOMIAN</vt:lpstr>
      <vt:lpstr>PowerPoint Presentation</vt:lpstr>
      <vt:lpstr>Analisis Pendapatan Nasional</vt:lpstr>
      <vt:lpstr>Analisis Pendapatan Nasional</vt:lpstr>
      <vt:lpstr>Pengertian NI, GNP, GDP </vt:lpstr>
      <vt:lpstr>PowerPoint Presentation</vt:lpstr>
      <vt:lpstr>CARA PERHITUNGAN PENDAPATAN NASIONAL: CARA PENDAPATAN</vt:lpstr>
      <vt:lpstr>OVERVIEW PERHITUNGAN GDP</vt:lpstr>
      <vt:lpstr>Pendekatan produksi (Output Approach)</vt:lpstr>
      <vt:lpstr>Metode Perhitungan  Pendapatan Nasional</vt:lpstr>
      <vt:lpstr>PowerPoint Presentation</vt:lpstr>
      <vt:lpstr>11 LAPANGAN USAHA DALAM MENYUSUN PENDAPATAN NASIONAL CARA PRODUKSI:</vt:lpstr>
      <vt:lpstr>PowerPoint Presentation</vt:lpstr>
      <vt:lpstr>PERHITUNGAN PENDAPATAN NASIONAL:   Metoda  Pendapatan</vt:lpstr>
      <vt:lpstr>PowerPoint Presentation</vt:lpstr>
      <vt:lpstr>Istilah dalam pendapatan nasional</vt:lpstr>
      <vt:lpstr>Cara perhitungannya </vt:lpstr>
      <vt:lpstr>     PDB harga berlaku dan harga konstan</vt:lpstr>
      <vt:lpstr>PowerPoint Presentation</vt:lpstr>
      <vt:lpstr>KONSEP PENDAPATAN NASIONAL</vt:lpstr>
      <vt:lpstr>KONSEP PENDAPATAN NASIONAL</vt:lpstr>
      <vt:lpstr>PowerPoint Presentation</vt:lpstr>
      <vt:lpstr>PowerPoint Presentation</vt:lpstr>
      <vt:lpstr>PowerPoint Presentation</vt:lpstr>
      <vt:lpstr>PowerPoint Presentation</vt:lpstr>
      <vt:lpstr>PowerPoint Presentation</vt:lpstr>
      <vt:lpstr>Cara perhitungannya </vt:lpstr>
      <vt:lpstr>Contoh soal</vt:lpstr>
      <vt:lpstr>PowerPoint Presentation</vt:lpstr>
      <vt:lpstr>Contoh Soal</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EKONOMI MAKRO Bab  I Pendahuluan</dc:title>
  <dc:creator>M Yunanto</dc:creator>
  <cp:lastModifiedBy>Endri Sentosa</cp:lastModifiedBy>
  <cp:revision>141</cp:revision>
  <dcterms:created xsi:type="dcterms:W3CDTF">2007-02-09T07:38:16Z</dcterms:created>
  <dcterms:modified xsi:type="dcterms:W3CDTF">2025-11-20T23:29:28Z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623688701AFB4020946C4D8AC667BDCB_13</vt:lpwstr>
  </property>
  <property fmtid="{D5CDD505-2E9C-101B-9397-08002B2CF9AE}" pid="3" name="KSOProductBuildVer">
    <vt:lpwstr>1033-12.2.0.18911</vt:lpwstr>
  </property>
</Properties>
</file>